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9"/>
  </p:notesMasterIdLst>
  <p:sldIdLst>
    <p:sldId id="280" r:id="rId2"/>
    <p:sldId id="282" r:id="rId3"/>
    <p:sldId id="283" r:id="rId4"/>
    <p:sldId id="281" r:id="rId5"/>
    <p:sldId id="284" r:id="rId6"/>
    <p:sldId id="298" r:id="rId7"/>
    <p:sldId id="297" r:id="rId8"/>
    <p:sldId id="287" r:id="rId9"/>
    <p:sldId id="314" r:id="rId10"/>
    <p:sldId id="301" r:id="rId11"/>
    <p:sldId id="302" r:id="rId12"/>
    <p:sldId id="316" r:id="rId13"/>
    <p:sldId id="319" r:id="rId14"/>
    <p:sldId id="326" r:id="rId15"/>
    <p:sldId id="320" r:id="rId16"/>
    <p:sldId id="276" r:id="rId17"/>
    <p:sldId id="271" r:id="rId18"/>
  </p:sldIdLst>
  <p:sldSz cx="9144000" cy="6858000" type="screen4x3"/>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0257"/>
    <a:srgbClr val="013889"/>
    <a:srgbClr val="013F99"/>
    <a:srgbClr val="002864"/>
    <a:srgbClr val="FD418D"/>
    <a:srgbClr val="001C46"/>
    <a:srgbClr val="FF2D78"/>
    <a:srgbClr val="150060"/>
    <a:srgbClr val="FF2573"/>
    <a:srgbClr val="014C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16DA210-FB5B-4158-B5E0-FEB733F419BA}" styleName="Estilo claro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00" autoAdjust="0"/>
    <p:restoredTop sz="94353" autoAdjust="0"/>
  </p:normalViewPr>
  <p:slideViewPr>
    <p:cSldViewPr snapToGrid="0">
      <p:cViewPr varScale="1">
        <p:scale>
          <a:sx n="73" d="100"/>
          <a:sy n="73" d="100"/>
        </p:scale>
        <p:origin x="141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12.png>
</file>

<file path=ppt/media/image13.jpg>
</file>

<file path=ppt/media/image14.pn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E1B771-B3E3-42D1-8168-91DB4AA8C408}" type="datetimeFigureOut">
              <a:rPr lang="es-CO" smtClean="0"/>
              <a:t>25/02/2023</a:t>
            </a:fld>
            <a:endParaRPr lang="es-CO" dirty="0"/>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CO"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92EBC8-5E69-48BB-B27C-DBF394D18438}" type="slidenum">
              <a:rPr lang="es-CO" smtClean="0"/>
              <a:t>‹Nº›</a:t>
            </a:fld>
            <a:endParaRPr lang="es-CO" dirty="0"/>
          </a:p>
        </p:txBody>
      </p:sp>
    </p:spTree>
    <p:extLst>
      <p:ext uri="{BB962C8B-B14F-4D97-AF65-F5344CB8AC3E}">
        <p14:creationId xmlns:p14="http://schemas.microsoft.com/office/powerpoint/2010/main" val="2880450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B392EBC8-5E69-48BB-B27C-DBF394D18438}" type="slidenum">
              <a:rPr lang="es-CO" smtClean="0"/>
              <a:t>15</a:t>
            </a:fld>
            <a:endParaRPr lang="es-CO" dirty="0"/>
          </a:p>
        </p:txBody>
      </p:sp>
    </p:spTree>
    <p:extLst>
      <p:ext uri="{BB962C8B-B14F-4D97-AF65-F5344CB8AC3E}">
        <p14:creationId xmlns:p14="http://schemas.microsoft.com/office/powerpoint/2010/main" val="21554321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103745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2736068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907883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231947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3517094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2857598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29842" y="2505075"/>
            <a:ext cx="3868340"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4629150" y="2505075"/>
            <a:ext cx="3887391"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3210745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2724389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3166229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666388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dirty="0" smtClean="0"/>
              <a:t>Haga clic en el icono para agregar una imagen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94370155-78BD-4B43-AD82-A40C309BA4EE}" type="datetimeFigureOut">
              <a:rPr lang="en-US" smtClean="0"/>
              <a:t>2/25/2023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667836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370155-78BD-4B43-AD82-A40C309BA4EE}" type="datetimeFigureOut">
              <a:rPr lang="en-US" smtClean="0"/>
              <a:t>2/25/2023</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76F29C-3A77-49DE-A5DB-402A37006AF0}" type="slidenum">
              <a:rPr lang="en-US" smtClean="0"/>
              <a:t>‹Nº›</a:t>
            </a:fld>
            <a:endParaRPr lang="en-US" dirty="0"/>
          </a:p>
        </p:txBody>
      </p:sp>
    </p:spTree>
    <p:extLst>
      <p:ext uri="{BB962C8B-B14F-4D97-AF65-F5344CB8AC3E}">
        <p14:creationId xmlns:p14="http://schemas.microsoft.com/office/powerpoint/2010/main" val="8472093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4.wdp"/></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4.wdp"/></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4.wdp"/></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rotWithShape="1">
          <a:blip r:embed="rId2">
            <a:extLst>
              <a:ext uri="{28A0092B-C50C-407E-A947-70E740481C1C}">
                <a14:useLocalDpi xmlns:a14="http://schemas.microsoft.com/office/drawing/2010/main" val="0"/>
              </a:ext>
            </a:extLst>
          </a:blip>
          <a:srcRect l="15102" t="-56" r="-5663" b="-506"/>
          <a:stretch/>
        </p:blipFill>
        <p:spPr>
          <a:xfrm>
            <a:off x="-9525" y="1"/>
            <a:ext cx="9367309" cy="6943724"/>
          </a:xfrm>
          <a:prstGeom prst="rect">
            <a:avLst/>
          </a:prstGeom>
        </p:spPr>
      </p:pic>
      <p:sp>
        <p:nvSpPr>
          <p:cNvPr id="6" name="Rectángulo 5"/>
          <p:cNvSpPr/>
          <p:nvPr/>
        </p:nvSpPr>
        <p:spPr>
          <a:xfrm>
            <a:off x="4962524" y="0"/>
            <a:ext cx="4181475" cy="6858000"/>
          </a:xfrm>
          <a:prstGeom prst="rect">
            <a:avLst/>
          </a:prstGeom>
          <a:gradFill flip="none" rotWithShape="1">
            <a:gsLst>
              <a:gs pos="35000">
                <a:srgbClr val="EC035F">
                  <a:shade val="30000"/>
                  <a:satMod val="115000"/>
                </a:srgbClr>
              </a:gs>
              <a:gs pos="83000">
                <a:srgbClr val="150060"/>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8701" y="5338908"/>
            <a:ext cx="3124200" cy="1263722"/>
          </a:xfrm>
          <a:prstGeom prst="rect">
            <a:avLst/>
          </a:prstGeom>
        </p:spPr>
      </p:pic>
      <p:sp>
        <p:nvSpPr>
          <p:cNvPr id="11" name="Elipse 10"/>
          <p:cNvSpPr/>
          <p:nvPr/>
        </p:nvSpPr>
        <p:spPr>
          <a:xfrm>
            <a:off x="5396277" y="1717528"/>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uadroTexto 12"/>
          <p:cNvSpPr txBox="1"/>
          <p:nvPr/>
        </p:nvSpPr>
        <p:spPr>
          <a:xfrm>
            <a:off x="5695857" y="2746085"/>
            <a:ext cx="2714805" cy="954107"/>
          </a:xfrm>
          <a:prstGeom prst="rect">
            <a:avLst/>
          </a:prstGeom>
          <a:noFill/>
        </p:spPr>
        <p:txBody>
          <a:bodyPr wrap="square" rtlCol="0">
            <a:spAutoFit/>
          </a:bodyPr>
          <a:lstStyle/>
          <a:p>
            <a:pPr algn="ctr"/>
            <a:r>
              <a:rPr lang="es-MX" sz="2800" dirty="0" smtClean="0">
                <a:solidFill>
                  <a:schemeClr val="bg1"/>
                </a:solidFill>
                <a:latin typeface="Arial" panose="020B0604020202020204" pitchFamily="34" charset="0"/>
                <a:cs typeface="Arial" panose="020B0604020202020204" pitchFamily="34" charset="0"/>
              </a:rPr>
              <a:t>INICIO</a:t>
            </a:r>
          </a:p>
          <a:p>
            <a:pPr algn="ctr"/>
            <a:r>
              <a:rPr lang="es-MX" sz="2800" dirty="0" smtClean="0">
                <a:solidFill>
                  <a:schemeClr val="bg1"/>
                </a:solidFill>
                <a:latin typeface="Arial" panose="020B0604020202020204" pitchFamily="34" charset="0"/>
                <a:cs typeface="Arial" panose="020B0604020202020204" pitchFamily="34" charset="0"/>
              </a:rPr>
              <a:t>GRABACIÓN</a:t>
            </a:r>
            <a:endParaRPr lang="en-US" sz="2800" dirty="0">
              <a:solidFill>
                <a:schemeClr val="bg1"/>
              </a:solidFill>
              <a:latin typeface="Arial" panose="020B0604020202020204" pitchFamily="34" charset="0"/>
              <a:cs typeface="Arial" panose="020B0604020202020204" pitchFamily="34" charset="0"/>
            </a:endParaRPr>
          </a:p>
        </p:txBody>
      </p:sp>
      <p:pic>
        <p:nvPicPr>
          <p:cNvPr id="16" name="Imagen 15"/>
          <p:cNvPicPr>
            <a:picLocks noChangeAspect="1"/>
          </p:cNvPicPr>
          <p:nvPr/>
        </p:nvPicPr>
        <p:blipFill rotWithShape="1">
          <a:blip r:embed="rId4" cstate="print">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l="27123" t="33205" r="27123" b="31411"/>
          <a:stretch/>
        </p:blipFill>
        <p:spPr>
          <a:xfrm>
            <a:off x="4888717" y="1062516"/>
            <a:ext cx="4329084" cy="4440085"/>
          </a:xfrm>
          <a:prstGeom prst="rect">
            <a:avLst/>
          </a:prstGeom>
        </p:spPr>
      </p:pic>
    </p:spTree>
    <p:extLst>
      <p:ext uri="{BB962C8B-B14F-4D97-AF65-F5344CB8AC3E}">
        <p14:creationId xmlns:p14="http://schemas.microsoft.com/office/powerpoint/2010/main" val="3343445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xmlns="" id="{EFC226D2-EF50-402E-B1C4-FADE0464923F}"/>
              </a:ext>
            </a:extLst>
          </p:cNvPr>
          <p:cNvSpPr txBox="1"/>
          <p:nvPr/>
        </p:nvSpPr>
        <p:spPr>
          <a:xfrm>
            <a:off x="699457" y="2271285"/>
            <a:ext cx="7725305" cy="2462213"/>
          </a:xfrm>
          <a:prstGeom prst="rect">
            <a:avLst/>
          </a:prstGeom>
          <a:noFill/>
        </p:spPr>
        <p:txBody>
          <a:bodyPr wrap="square" rtlCol="0">
            <a:spAutoFit/>
          </a:bodyPr>
          <a:lstStyle/>
          <a:p>
            <a:pPr algn="ctr"/>
            <a:r>
              <a:rPr lang="es-CO" sz="2800" b="1" dirty="0"/>
              <a:t>COSTEO POR </a:t>
            </a:r>
            <a:r>
              <a:rPr lang="es-CO" sz="2800" b="1" dirty="0" smtClean="0"/>
              <a:t>PROCESOS.</a:t>
            </a:r>
          </a:p>
          <a:p>
            <a:pPr algn="ctr"/>
            <a:endParaRPr lang="es-ES" b="1" dirty="0">
              <a:solidFill>
                <a:srgbClr val="123258"/>
              </a:solidFill>
            </a:endParaRPr>
          </a:p>
          <a:p>
            <a:pPr algn="ctr"/>
            <a:endParaRPr lang="es-MX" b="1" dirty="0">
              <a:solidFill>
                <a:srgbClr val="123258"/>
              </a:solidFill>
            </a:endParaRPr>
          </a:p>
          <a:p>
            <a:endParaRPr lang="es-MX" b="1" dirty="0">
              <a:solidFill>
                <a:srgbClr val="123258"/>
              </a:solidFill>
            </a:endParaRPr>
          </a:p>
          <a:p>
            <a:r>
              <a:rPr lang="es-ES" dirty="0"/>
              <a:t>Para definir el costeo por procesos, podemos decir que los costos de la producción se cargan a los procesos, a los sistemas acumulados de los costos de producción por departamento centro de costos. Esto con una compañía que funciona con el sistema de costos por procesos.</a:t>
            </a:r>
            <a:endParaRPr lang="en-US" b="1" dirty="0">
              <a:solidFill>
                <a:srgbClr val="123258"/>
              </a:solidFill>
            </a:endParaRPr>
          </a:p>
        </p:txBody>
      </p:sp>
      <p:sp>
        <p:nvSpPr>
          <p:cNvPr id="6" name="Elipse 5"/>
          <p:cNvSpPr/>
          <p:nvPr/>
        </p:nvSpPr>
        <p:spPr>
          <a:xfrm>
            <a:off x="6594794" y="5660811"/>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08892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xmlns="" id="{D62AB577-1C2C-458F-AD95-D25D94208FE1}"/>
              </a:ext>
            </a:extLst>
          </p:cNvPr>
          <p:cNvSpPr txBox="1"/>
          <p:nvPr/>
        </p:nvSpPr>
        <p:spPr>
          <a:xfrm>
            <a:off x="892222" y="2032917"/>
            <a:ext cx="7359556" cy="2126864"/>
          </a:xfrm>
          <a:prstGeom prst="rect">
            <a:avLst/>
          </a:prstGeom>
          <a:noFill/>
        </p:spPr>
        <p:txBody>
          <a:bodyPr wrap="square">
            <a:spAutoFit/>
          </a:bodyPr>
          <a:lstStyle/>
          <a:p>
            <a:pPr algn="just">
              <a:lnSpc>
                <a:spcPct val="150000"/>
              </a:lnSpc>
            </a:pPr>
            <a:r>
              <a:rPr lang="es-ES" dirty="0"/>
              <a:t>Este sistema nos permite encontrar luego de un análisis un problema existente y ver con que información es la necesaria y poder definir nuevas estrategias mejoras continuas en el proceso de costeo, alternativas de disminución en ellos y solventar las complicaciones a que da lugar el desarrollo del tema.</a:t>
            </a:r>
            <a:endParaRPr lang="es-419" dirty="0"/>
          </a:p>
        </p:txBody>
      </p:sp>
      <p:sp>
        <p:nvSpPr>
          <p:cNvPr id="9" name="CuadroTexto 8">
            <a:extLst>
              <a:ext uri="{FF2B5EF4-FFF2-40B4-BE49-F238E27FC236}">
                <a16:creationId xmlns:a16="http://schemas.microsoft.com/office/drawing/2014/main" xmlns="" id="{F3A25728-E6C0-4535-A64A-1F9C3E0F6F5E}"/>
              </a:ext>
            </a:extLst>
          </p:cNvPr>
          <p:cNvSpPr txBox="1"/>
          <p:nvPr/>
        </p:nvSpPr>
        <p:spPr>
          <a:xfrm>
            <a:off x="0" y="1021139"/>
            <a:ext cx="9144000" cy="523220"/>
          </a:xfrm>
          <a:prstGeom prst="rect">
            <a:avLst/>
          </a:prstGeom>
          <a:noFill/>
        </p:spPr>
        <p:txBody>
          <a:bodyPr wrap="square">
            <a:spAutoFit/>
          </a:bodyPr>
          <a:lstStyle/>
          <a:p>
            <a:pPr algn="ctr"/>
            <a:r>
              <a:rPr lang="es-ES" sz="2800" b="1" dirty="0"/>
              <a:t>IMPORTANCIA DEL COSTEO POR PROCESOS</a:t>
            </a:r>
            <a:endParaRPr lang="es-419" sz="2800" b="1" dirty="0"/>
          </a:p>
        </p:txBody>
      </p:sp>
      <p:sp>
        <p:nvSpPr>
          <p:cNvPr id="6" name="Elipse 5"/>
          <p:cNvSpPr/>
          <p:nvPr/>
        </p:nvSpPr>
        <p:spPr>
          <a:xfrm>
            <a:off x="4447339" y="4206084"/>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37919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xmlns="" id="{D62AB577-1C2C-458F-AD95-D25D94208FE1}"/>
              </a:ext>
            </a:extLst>
          </p:cNvPr>
          <p:cNvSpPr txBox="1"/>
          <p:nvPr/>
        </p:nvSpPr>
        <p:spPr>
          <a:xfrm>
            <a:off x="892222" y="2032917"/>
            <a:ext cx="7359556" cy="2957861"/>
          </a:xfrm>
          <a:prstGeom prst="rect">
            <a:avLst/>
          </a:prstGeom>
          <a:noFill/>
        </p:spPr>
        <p:txBody>
          <a:bodyPr wrap="square">
            <a:spAutoFit/>
          </a:bodyPr>
          <a:lstStyle/>
          <a:p>
            <a:pPr algn="just">
              <a:lnSpc>
                <a:spcPct val="150000"/>
              </a:lnSpc>
            </a:pPr>
            <a:r>
              <a:rPr lang="es-ES" dirty="0"/>
              <a:t>La Gestión organizacional permite planear, ejecutar y evaluar los procesos que permiten que los objetivos trazados por la gerencia se cumplan, así mismo medir el desempeño de los procesos por medio de la gestión por indicadores y de esta manera tener el control y la mejora de los procesos existentes en las empresas por áreas, por ejemplo en el departamento contable donde la información debe ser </a:t>
            </a:r>
            <a:r>
              <a:rPr lang="es-ES" dirty="0" smtClean="0"/>
              <a:t>veraz </a:t>
            </a:r>
            <a:r>
              <a:rPr lang="es-ES" dirty="0"/>
              <a:t>y oportuna para la toma de decisiones.</a:t>
            </a:r>
            <a:endParaRPr lang="es-419" dirty="0"/>
          </a:p>
        </p:txBody>
      </p:sp>
      <p:sp>
        <p:nvSpPr>
          <p:cNvPr id="9" name="CuadroTexto 8">
            <a:extLst>
              <a:ext uri="{FF2B5EF4-FFF2-40B4-BE49-F238E27FC236}">
                <a16:creationId xmlns:a16="http://schemas.microsoft.com/office/drawing/2014/main" xmlns="" id="{F3A25728-E6C0-4535-A64A-1F9C3E0F6F5E}"/>
              </a:ext>
            </a:extLst>
          </p:cNvPr>
          <p:cNvSpPr txBox="1"/>
          <p:nvPr/>
        </p:nvSpPr>
        <p:spPr>
          <a:xfrm>
            <a:off x="892222" y="914399"/>
            <a:ext cx="7359556" cy="523220"/>
          </a:xfrm>
          <a:prstGeom prst="rect">
            <a:avLst/>
          </a:prstGeom>
          <a:noFill/>
        </p:spPr>
        <p:txBody>
          <a:bodyPr wrap="square">
            <a:spAutoFit/>
          </a:bodyPr>
          <a:lstStyle/>
          <a:p>
            <a:pPr algn="ctr"/>
            <a:r>
              <a:rPr lang="es-CO" sz="2800" b="1" dirty="0"/>
              <a:t>GESTION ORGANIZACIONAL</a:t>
            </a:r>
            <a:endParaRPr lang="es-419" sz="2800" b="1" dirty="0"/>
          </a:p>
        </p:txBody>
      </p:sp>
      <p:sp>
        <p:nvSpPr>
          <p:cNvPr id="4" name="Elipse 3"/>
          <p:cNvSpPr/>
          <p:nvPr/>
        </p:nvSpPr>
        <p:spPr>
          <a:xfrm>
            <a:off x="5830033" y="4316920"/>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869444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a:extLst>
              <a:ext uri="{FF2B5EF4-FFF2-40B4-BE49-F238E27FC236}">
                <a16:creationId xmlns="" xmlns:a16="http://schemas.microsoft.com/office/drawing/2014/main" id="{73164AE0-4D74-4A65-985D-4663F23F55A2}"/>
              </a:ext>
            </a:extLst>
          </p:cNvPr>
          <p:cNvSpPr/>
          <p:nvPr/>
        </p:nvSpPr>
        <p:spPr>
          <a:xfrm>
            <a:off x="0" y="0"/>
            <a:ext cx="9144000" cy="6857999"/>
          </a:xfrm>
          <a:prstGeom prst="rect">
            <a:avLst/>
          </a:prstGeom>
          <a:gradFill flip="none" rotWithShape="1">
            <a:gsLst>
              <a:gs pos="0">
                <a:srgbClr val="014CBB"/>
              </a:gs>
              <a:gs pos="80000">
                <a:srgbClr val="001C46"/>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s-CO"/>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s-CO" sz="1350" dirty="0"/>
          </a:p>
        </p:txBody>
      </p:sp>
      <p:sp>
        <p:nvSpPr>
          <p:cNvPr id="4" name="Rectángulo 3"/>
          <p:cNvSpPr/>
          <p:nvPr/>
        </p:nvSpPr>
        <p:spPr>
          <a:xfrm>
            <a:off x="2422388" y="795982"/>
            <a:ext cx="6261246" cy="5663089"/>
          </a:xfrm>
          <a:prstGeom prst="rect">
            <a:avLst/>
          </a:prstGeom>
        </p:spPr>
        <p:txBody>
          <a:bodyPr wrap="square">
            <a:spAutoFit/>
          </a:bodyPr>
          <a:lstStyle/>
          <a:p>
            <a:pPr algn="ctr"/>
            <a:r>
              <a:rPr lang="es-CO" sz="2800" b="1" dirty="0">
                <a:solidFill>
                  <a:schemeClr val="bg1"/>
                </a:solidFill>
              </a:rPr>
              <a:t>MODELOS DE GESTION ORGANIZACIONAL </a:t>
            </a:r>
            <a:endParaRPr lang="es-ES" sz="2800" b="1" spc="-5" dirty="0">
              <a:solidFill>
                <a:schemeClr val="bg1"/>
              </a:solidFill>
              <a:latin typeface="Josefin Slab" pitchFamily="2" charset="0"/>
            </a:endParaRPr>
          </a:p>
          <a:p>
            <a:pPr algn="just"/>
            <a:endParaRPr lang="es-ES" spc="-5" dirty="0" smtClean="0">
              <a:solidFill>
                <a:schemeClr val="bg1"/>
              </a:solidFill>
              <a:latin typeface="Josefin Slab" pitchFamily="2" charset="0"/>
            </a:endParaRPr>
          </a:p>
          <a:p>
            <a:pPr marL="342900" indent="-342900" algn="just">
              <a:buAutoNum type="arabicPeriod"/>
            </a:pPr>
            <a:r>
              <a:rPr lang="es-ES" dirty="0" smtClean="0">
                <a:solidFill>
                  <a:schemeClr val="bg1"/>
                </a:solidFill>
              </a:rPr>
              <a:t>GESTION POR RESULTADOS</a:t>
            </a:r>
            <a:r>
              <a:rPr lang="es-ES" dirty="0">
                <a:solidFill>
                  <a:schemeClr val="bg1"/>
                </a:solidFill>
              </a:rPr>
              <a:t>: Basada en las metas y objetivos de la organización, deben ir de la mano a la planeación estratégica y deben ser monitoreados y verificados constantemente pues los objetivos son el foco dela gestión por resultados, es decir la idea de este modelo es buscar el compromiso de la gerencia y colaboradores para la obtención de los resultados previamente establecidos. </a:t>
            </a:r>
            <a:endParaRPr lang="es-ES" dirty="0" smtClean="0">
              <a:solidFill>
                <a:schemeClr val="bg1"/>
              </a:solidFill>
            </a:endParaRPr>
          </a:p>
          <a:p>
            <a:pPr marL="342900" indent="-342900" algn="just">
              <a:buAutoNum type="arabicPeriod"/>
            </a:pPr>
            <a:endParaRPr lang="es-ES" dirty="0" smtClean="0">
              <a:solidFill>
                <a:schemeClr val="bg1"/>
              </a:solidFill>
            </a:endParaRPr>
          </a:p>
          <a:p>
            <a:pPr algn="just"/>
            <a:r>
              <a:rPr lang="es-ES" dirty="0" smtClean="0">
                <a:solidFill>
                  <a:schemeClr val="bg1"/>
                </a:solidFill>
              </a:rPr>
              <a:t>2</a:t>
            </a:r>
            <a:r>
              <a:rPr lang="es-ES" dirty="0">
                <a:solidFill>
                  <a:schemeClr val="bg1"/>
                </a:solidFill>
              </a:rPr>
              <a:t>. GESTION DEMOCRATICA : Es importante, pues es la incentivación de los empleados pues participan en los procesos de toma de decisiones y activamente de definición de estrategias. Este modelo de gestión </a:t>
            </a:r>
            <a:r>
              <a:rPr lang="es-ES" dirty="0" smtClean="0">
                <a:solidFill>
                  <a:schemeClr val="bg1"/>
                </a:solidFill>
              </a:rPr>
              <a:t>valor, </a:t>
            </a:r>
            <a:r>
              <a:rPr lang="es-ES" dirty="0">
                <a:solidFill>
                  <a:schemeClr val="bg1"/>
                </a:solidFill>
              </a:rPr>
              <a:t>a el capital humano como parte importante delos procesos en la organización, para ello la empresa debe tener claro la capacidad técnica y el juicio de los empleados. La comunicación y la trasparecía son aspectos esenciales en este modelo.</a:t>
            </a:r>
            <a:endParaRPr lang="en-US" dirty="0">
              <a:solidFill>
                <a:schemeClr val="bg1"/>
              </a:solidFill>
              <a:latin typeface="Century Gothic" panose="020B0502020202020204" pitchFamily="34" charset="0"/>
            </a:endParaRPr>
          </a:p>
        </p:txBody>
      </p:sp>
      <p:pic>
        <p:nvPicPr>
          <p:cNvPr id="10" name="Imagen 9"/>
          <p:cNvPicPr>
            <a:picLocks noChangeAspect="1"/>
          </p:cNvPicPr>
          <p:nvPr/>
        </p:nvPicPr>
        <p:blipFill rotWithShape="1">
          <a:blip r:embed="rId2" cstate="print">
            <a:lum bright="70000" contrast="-70000"/>
            <a:extLst>
              <a:ext uri="{BEBA8EAE-BF5A-486C-A8C5-ECC9F3942E4B}">
                <a14:imgProps xmlns:a14="http://schemas.microsoft.com/office/drawing/2010/main">
                  <a14:imgLayer r:embed="rId3">
                    <a14:imgEffect>
                      <a14:backgroundRemoval t="11017" b="63136" l="32484" r="72399"/>
                    </a14:imgEffect>
                  </a14:imgLayer>
                </a14:imgProps>
              </a:ext>
              <a:ext uri="{28A0092B-C50C-407E-A947-70E740481C1C}">
                <a14:useLocalDpi xmlns:a14="http://schemas.microsoft.com/office/drawing/2010/main" val="0"/>
              </a:ext>
            </a:extLst>
          </a:blip>
          <a:srcRect l="32779" t="12499" r="32084" b="37223"/>
          <a:stretch/>
        </p:blipFill>
        <p:spPr>
          <a:xfrm>
            <a:off x="8183903" y="303151"/>
            <a:ext cx="688874" cy="985662"/>
          </a:xfrm>
          <a:prstGeom prst="rect">
            <a:avLst/>
          </a:prstGeom>
        </p:spPr>
      </p:pic>
      <p:pic>
        <p:nvPicPr>
          <p:cNvPr id="2" name="Imagen 1"/>
          <p:cNvPicPr>
            <a:picLocks noChangeAspect="1"/>
          </p:cNvPicPr>
          <p:nvPr/>
        </p:nvPicPr>
        <p:blipFill rotWithShape="1">
          <a:blip r:embed="rId4" cstate="print">
            <a:extLst>
              <a:ext uri="{28A0092B-C50C-407E-A947-70E740481C1C}">
                <a14:useLocalDpi xmlns:a14="http://schemas.microsoft.com/office/drawing/2010/main" val="0"/>
              </a:ext>
            </a:extLst>
          </a:blip>
          <a:srcRect r="47828"/>
          <a:stretch/>
        </p:blipFill>
        <p:spPr>
          <a:xfrm>
            <a:off x="-521572" y="2818805"/>
            <a:ext cx="3179047" cy="4062046"/>
          </a:xfrm>
          <a:prstGeom prst="rect">
            <a:avLst/>
          </a:prstGeom>
        </p:spPr>
      </p:pic>
    </p:spTree>
    <p:extLst>
      <p:ext uri="{BB962C8B-B14F-4D97-AF65-F5344CB8AC3E}">
        <p14:creationId xmlns:p14="http://schemas.microsoft.com/office/powerpoint/2010/main" val="96657339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B1A3198-0FFA-31B9-178D-B043F426BA1B}"/>
              </a:ext>
            </a:extLst>
          </p:cNvPr>
          <p:cNvSpPr>
            <a:spLocks noGrp="1"/>
          </p:cNvSpPr>
          <p:nvPr>
            <p:ph type="title"/>
          </p:nvPr>
        </p:nvSpPr>
        <p:spPr>
          <a:xfrm>
            <a:off x="767025" y="445995"/>
            <a:ext cx="7886700" cy="1325563"/>
          </a:xfrm>
        </p:spPr>
        <p:txBody>
          <a:bodyPr>
            <a:noAutofit/>
          </a:bodyPr>
          <a:lstStyle/>
          <a:p>
            <a:pPr algn="ctr">
              <a:lnSpc>
                <a:spcPct val="100000"/>
              </a:lnSpc>
            </a:pPr>
            <a:r>
              <a:rPr lang="es-CO" sz="2800" b="1" dirty="0"/>
              <a:t>MODELOS DE GESTION ORGANIZACIONAL</a:t>
            </a:r>
            <a:endParaRPr lang="es-CO" sz="2800" b="1" dirty="0">
              <a:ea typeface="+mn-ea"/>
              <a:cs typeface="+mn-cs"/>
            </a:endParaRPr>
          </a:p>
        </p:txBody>
      </p:sp>
      <p:sp>
        <p:nvSpPr>
          <p:cNvPr id="3" name="Marcador de contenido 2">
            <a:extLst>
              <a:ext uri="{FF2B5EF4-FFF2-40B4-BE49-F238E27FC236}">
                <a16:creationId xmlns:a16="http://schemas.microsoft.com/office/drawing/2014/main" xmlns="" id="{A5A3B95B-A394-7259-50F7-80F32117DC1D}"/>
              </a:ext>
            </a:extLst>
          </p:cNvPr>
          <p:cNvSpPr>
            <a:spLocks noGrp="1"/>
          </p:cNvSpPr>
          <p:nvPr>
            <p:ph idx="1"/>
          </p:nvPr>
        </p:nvSpPr>
        <p:spPr>
          <a:xfrm>
            <a:off x="2821576" y="1958022"/>
            <a:ext cx="5727645" cy="4351338"/>
          </a:xfrm>
        </p:spPr>
        <p:txBody>
          <a:bodyPr/>
          <a:lstStyle/>
          <a:p>
            <a:pPr marL="0" indent="0">
              <a:buNone/>
            </a:pPr>
            <a:r>
              <a:rPr lang="es-ES" sz="1800" dirty="0"/>
              <a:t>3. GESTION BASADA EN PROCESOS : Es basada en las mejoras constantes de los procesos organizacionales , busca mejorar también la relación entre las diferentes áreas o sectores de la empresa, y finalmente la intención es hacer fluidos y transparentes los procesos para una mejora continua. </a:t>
            </a:r>
            <a:endParaRPr lang="es-ES" sz="1800" dirty="0" smtClean="0"/>
          </a:p>
          <a:p>
            <a:pPr marL="0" indent="0">
              <a:buNone/>
            </a:pPr>
            <a:endParaRPr lang="es-ES" sz="1800" dirty="0" smtClean="0"/>
          </a:p>
          <a:p>
            <a:pPr marL="0" indent="0">
              <a:buNone/>
            </a:pPr>
            <a:r>
              <a:rPr lang="es-ES" sz="1800" dirty="0" smtClean="0"/>
              <a:t>4</a:t>
            </a:r>
            <a:r>
              <a:rPr lang="es-ES" sz="1800" dirty="0"/>
              <a:t>. GESTION CENTRALIZADA : El poder de decisión se concentra en la figura del líder es decir que en la gestión descentralizada el gerente es el centro de todo define objetivos, delega responsabilidades, controla el rendimiento es decir decide sobretodo. Este modelo es recomendable cuando el equipo </a:t>
            </a:r>
            <a:r>
              <a:rPr lang="es-ES" sz="1800" dirty="0" smtClean="0"/>
              <a:t>está </a:t>
            </a:r>
            <a:r>
              <a:rPr lang="es-ES" sz="1800" dirty="0"/>
              <a:t>compuesto por profesionales sin experiencia o poco calificados es así como podemos decir que este modelo se utilizaba </a:t>
            </a:r>
            <a:r>
              <a:rPr lang="es-ES" sz="1800" dirty="0" smtClean="0"/>
              <a:t>más </a:t>
            </a:r>
            <a:r>
              <a:rPr lang="es-ES" sz="1800" dirty="0"/>
              <a:t>antes que en el momento.</a:t>
            </a:r>
            <a:endParaRPr lang="es-ES" sz="1800" dirty="0">
              <a:solidFill>
                <a:srgbClr val="183357"/>
              </a:solidFill>
            </a:endParaRPr>
          </a:p>
        </p:txBody>
      </p:sp>
      <p:pic>
        <p:nvPicPr>
          <p:cNvPr id="6" name="Imagen 5"/>
          <p:cNvPicPr>
            <a:picLocks noChangeAspect="1"/>
          </p:cNvPicPr>
          <p:nvPr/>
        </p:nvPicPr>
        <p:blipFill rotWithShape="1">
          <a:blip r:embed="rId2" cstate="print">
            <a:extLst>
              <a:ext uri="{28A0092B-C50C-407E-A947-70E740481C1C}">
                <a14:useLocalDpi xmlns:a14="http://schemas.microsoft.com/office/drawing/2010/main" val="0"/>
              </a:ext>
            </a:extLst>
          </a:blip>
          <a:srcRect r="47828"/>
          <a:stretch/>
        </p:blipFill>
        <p:spPr>
          <a:xfrm>
            <a:off x="-194603" y="2651308"/>
            <a:ext cx="3179047" cy="4062046"/>
          </a:xfrm>
          <a:prstGeom prst="rect">
            <a:avLst/>
          </a:prstGeom>
        </p:spPr>
      </p:pic>
    </p:spTree>
    <p:extLst>
      <p:ext uri="{BB962C8B-B14F-4D97-AF65-F5344CB8AC3E}">
        <p14:creationId xmlns:p14="http://schemas.microsoft.com/office/powerpoint/2010/main" val="7156307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rotWithShape="1">
          <a:blip r:embed="rId3">
            <a:extLst>
              <a:ext uri="{28A0092B-C50C-407E-A947-70E740481C1C}">
                <a14:useLocalDpi xmlns:a14="http://schemas.microsoft.com/office/drawing/2010/main" val="0"/>
              </a:ext>
            </a:extLst>
          </a:blip>
          <a:srcRect l="9095" r="9632"/>
          <a:stretch/>
        </p:blipFill>
        <p:spPr>
          <a:xfrm>
            <a:off x="-9331" y="-10257"/>
            <a:ext cx="9171992" cy="6868257"/>
          </a:xfrm>
          <a:prstGeom prst="rect">
            <a:avLst/>
          </a:prstGeom>
        </p:spPr>
      </p:pic>
      <p:sp>
        <p:nvSpPr>
          <p:cNvPr id="8" name="Rectángulo 7"/>
          <p:cNvSpPr/>
          <p:nvPr/>
        </p:nvSpPr>
        <p:spPr>
          <a:xfrm>
            <a:off x="18661" y="0"/>
            <a:ext cx="9144000" cy="6901366"/>
          </a:xfrm>
          <a:prstGeom prst="rect">
            <a:avLst/>
          </a:prstGeom>
          <a:solidFill>
            <a:schemeClr val="tx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Imagen 11"/>
          <p:cNvPicPr>
            <a:picLocks noChangeAspect="1"/>
          </p:cNvPicPr>
          <p:nvPr/>
        </p:nvPicPr>
        <p:blipFill rotWithShape="1">
          <a:blip r:embed="rId4" cstate="print">
            <a:lum bright="70000" contrast="-70000"/>
            <a:extLst>
              <a:ext uri="{28A0092B-C50C-407E-A947-70E740481C1C}">
                <a14:useLocalDpi xmlns:a14="http://schemas.microsoft.com/office/drawing/2010/main" val="0"/>
              </a:ext>
            </a:extLst>
          </a:blip>
          <a:srcRect l="32779" t="12499" r="32084" b="37223"/>
          <a:stretch/>
        </p:blipFill>
        <p:spPr>
          <a:xfrm>
            <a:off x="8138681" y="320258"/>
            <a:ext cx="688874" cy="985662"/>
          </a:xfrm>
          <a:prstGeom prst="rect">
            <a:avLst/>
          </a:prstGeom>
        </p:spPr>
      </p:pic>
      <p:sp>
        <p:nvSpPr>
          <p:cNvPr id="13" name="CuadroTexto 12"/>
          <p:cNvSpPr txBox="1"/>
          <p:nvPr/>
        </p:nvSpPr>
        <p:spPr>
          <a:xfrm>
            <a:off x="164134" y="1692142"/>
            <a:ext cx="8853054" cy="3970318"/>
          </a:xfrm>
          <a:prstGeom prst="rect">
            <a:avLst/>
          </a:prstGeom>
          <a:noFill/>
        </p:spPr>
        <p:txBody>
          <a:bodyPr wrap="square" rtlCol="0">
            <a:spAutoFit/>
          </a:bodyPr>
          <a:lstStyle/>
          <a:p>
            <a:pPr algn="ctr"/>
            <a:r>
              <a:rPr lang="es-CO" sz="2800" b="1" dirty="0">
                <a:solidFill>
                  <a:schemeClr val="bg1"/>
                </a:solidFill>
              </a:rPr>
              <a:t>TIPOS DE PROCESOS ORGANIZACIONALES </a:t>
            </a:r>
            <a:r>
              <a:rPr lang="es-ES" sz="2800" b="1" dirty="0">
                <a:solidFill>
                  <a:schemeClr val="bg1"/>
                </a:solidFill>
              </a:rPr>
              <a:t/>
            </a:r>
            <a:br>
              <a:rPr lang="es-ES" sz="2800" b="1" dirty="0">
                <a:solidFill>
                  <a:schemeClr val="bg1"/>
                </a:solidFill>
              </a:rPr>
            </a:br>
            <a:endParaRPr lang="es-ES" sz="2800" b="1" dirty="0">
              <a:solidFill>
                <a:schemeClr val="bg1"/>
              </a:solidFill>
            </a:endParaRPr>
          </a:p>
          <a:p>
            <a:pPr algn="ctr"/>
            <a:endParaRPr lang="es-ES" sz="2800" dirty="0" smtClean="0">
              <a:solidFill>
                <a:schemeClr val="bg1"/>
              </a:solidFill>
            </a:endParaRPr>
          </a:p>
          <a:p>
            <a:pPr algn="ctr"/>
            <a:endParaRPr lang="es-ES" sz="2800" dirty="0">
              <a:solidFill>
                <a:schemeClr val="bg1"/>
              </a:solidFill>
            </a:endParaRPr>
          </a:p>
          <a:p>
            <a:pPr marL="457200" indent="-457200" algn="just">
              <a:buAutoNum type="arabicPeriod"/>
            </a:pPr>
            <a:r>
              <a:rPr lang="es-ES" sz="2000" dirty="0" smtClean="0">
                <a:solidFill>
                  <a:schemeClr val="bg1"/>
                </a:solidFill>
              </a:rPr>
              <a:t>PROCESO </a:t>
            </a:r>
            <a:r>
              <a:rPr lang="es-ES" sz="2000" dirty="0">
                <a:solidFill>
                  <a:schemeClr val="bg1"/>
                </a:solidFill>
              </a:rPr>
              <a:t>ESTRATEGICOS : Orientados a definir una estrategia para cumplir objetivos de la compañía siguiendo su misión y visión. </a:t>
            </a:r>
            <a:endParaRPr lang="es-ES" sz="2000" dirty="0" smtClean="0">
              <a:solidFill>
                <a:schemeClr val="bg1"/>
              </a:solidFill>
            </a:endParaRPr>
          </a:p>
          <a:p>
            <a:pPr marL="457200" indent="-457200" algn="just">
              <a:buAutoNum type="arabicPeriod"/>
            </a:pPr>
            <a:endParaRPr lang="es-ES" sz="2000" dirty="0" smtClean="0">
              <a:solidFill>
                <a:schemeClr val="bg1"/>
              </a:solidFill>
            </a:endParaRPr>
          </a:p>
          <a:p>
            <a:pPr marL="457200" indent="-457200" algn="just">
              <a:buAutoNum type="arabicPeriod" startAt="2"/>
            </a:pPr>
            <a:r>
              <a:rPr lang="es-ES" sz="2000" dirty="0" smtClean="0">
                <a:solidFill>
                  <a:schemeClr val="bg1"/>
                </a:solidFill>
              </a:rPr>
              <a:t>PROCESOS </a:t>
            </a:r>
            <a:r>
              <a:rPr lang="es-ES" sz="2000" dirty="0">
                <a:solidFill>
                  <a:schemeClr val="bg1"/>
                </a:solidFill>
              </a:rPr>
              <a:t>OPERATIVOS : Destinados </a:t>
            </a:r>
            <a:r>
              <a:rPr lang="es-ES" sz="2000" dirty="0" smtClean="0">
                <a:solidFill>
                  <a:schemeClr val="bg1"/>
                </a:solidFill>
              </a:rPr>
              <a:t>a </a:t>
            </a:r>
            <a:r>
              <a:rPr lang="es-ES" sz="2000" dirty="0">
                <a:solidFill>
                  <a:schemeClr val="bg1"/>
                </a:solidFill>
              </a:rPr>
              <a:t>generar el producto o servicio. </a:t>
            </a:r>
            <a:endParaRPr lang="es-ES" sz="2000" dirty="0" smtClean="0">
              <a:solidFill>
                <a:schemeClr val="bg1"/>
              </a:solidFill>
            </a:endParaRPr>
          </a:p>
          <a:p>
            <a:pPr marL="457200" indent="-457200" algn="just">
              <a:buAutoNum type="arabicPeriod" startAt="2"/>
            </a:pPr>
            <a:endParaRPr lang="es-ES" sz="2000" dirty="0">
              <a:solidFill>
                <a:schemeClr val="bg1"/>
              </a:solidFill>
            </a:endParaRPr>
          </a:p>
          <a:p>
            <a:pPr algn="just"/>
            <a:r>
              <a:rPr lang="es-ES" sz="2000" dirty="0" smtClean="0">
                <a:solidFill>
                  <a:schemeClr val="bg1"/>
                </a:solidFill>
              </a:rPr>
              <a:t>3</a:t>
            </a:r>
            <a:r>
              <a:rPr lang="es-ES" sz="2000" dirty="0">
                <a:solidFill>
                  <a:schemeClr val="bg1"/>
                </a:solidFill>
              </a:rPr>
              <a:t>. </a:t>
            </a:r>
            <a:r>
              <a:rPr lang="es-ES" sz="2000" dirty="0" smtClean="0">
                <a:solidFill>
                  <a:schemeClr val="bg1"/>
                </a:solidFill>
              </a:rPr>
              <a:t>   PROCESOS </a:t>
            </a:r>
            <a:r>
              <a:rPr lang="es-ES" sz="2000" dirty="0">
                <a:solidFill>
                  <a:schemeClr val="bg1"/>
                </a:solidFill>
              </a:rPr>
              <a:t>DE APOYO O SOPORTE : Para la obtención de </a:t>
            </a:r>
            <a:r>
              <a:rPr lang="es-ES" sz="2000" dirty="0" smtClean="0">
                <a:solidFill>
                  <a:schemeClr val="bg1"/>
                </a:solidFill>
              </a:rPr>
              <a:t>objetivos de </a:t>
            </a:r>
            <a:r>
              <a:rPr lang="es-ES" sz="2000" dirty="0">
                <a:solidFill>
                  <a:schemeClr val="bg1"/>
                </a:solidFill>
              </a:rPr>
              <a:t>la </a:t>
            </a:r>
            <a:r>
              <a:rPr lang="es-ES" sz="2000" dirty="0" smtClean="0">
                <a:solidFill>
                  <a:schemeClr val="bg1"/>
                </a:solidFill>
              </a:rPr>
              <a:t>      	        compañía</a:t>
            </a:r>
            <a:r>
              <a:rPr lang="es-ES" sz="2000" dirty="0">
                <a:solidFill>
                  <a:schemeClr val="bg1"/>
                </a:solidFill>
              </a:rPr>
              <a:t>.</a:t>
            </a:r>
            <a:endParaRPr lang="es-ES" sz="2000" dirty="0" smtClean="0">
              <a:solidFill>
                <a:schemeClr val="bg1"/>
              </a:solidFill>
            </a:endParaRPr>
          </a:p>
        </p:txBody>
      </p:sp>
      <p:pic>
        <p:nvPicPr>
          <p:cNvPr id="3" name="Imagen 2"/>
          <p:cNvPicPr>
            <a:picLocks noChangeAspect="1"/>
          </p:cNvPicPr>
          <p:nvPr/>
        </p:nvPicPr>
        <p:blipFill>
          <a:blip r:embed="rId5"/>
          <a:stretch>
            <a:fillRect/>
          </a:stretch>
        </p:blipFill>
        <p:spPr>
          <a:xfrm>
            <a:off x="290946" y="6431271"/>
            <a:ext cx="4816257" cy="213378"/>
          </a:xfrm>
          <a:prstGeom prst="rect">
            <a:avLst/>
          </a:prstGeom>
        </p:spPr>
      </p:pic>
    </p:spTree>
    <p:extLst>
      <p:ext uri="{BB962C8B-B14F-4D97-AF65-F5344CB8AC3E}">
        <p14:creationId xmlns:p14="http://schemas.microsoft.com/office/powerpoint/2010/main" val="187360876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a:extLst>
              <a:ext uri="{FF2B5EF4-FFF2-40B4-BE49-F238E27FC236}">
                <a16:creationId xmlns="" xmlns:a16="http://schemas.microsoft.com/office/drawing/2014/main" id="{73164AE0-4D74-4A65-985D-4663F23F55A2}"/>
              </a:ext>
            </a:extLst>
          </p:cNvPr>
          <p:cNvSpPr/>
          <p:nvPr/>
        </p:nvSpPr>
        <p:spPr>
          <a:xfrm>
            <a:off x="0" y="1"/>
            <a:ext cx="9144000" cy="6857999"/>
          </a:xfrm>
          <a:prstGeom prst="rect">
            <a:avLst/>
          </a:prstGeom>
          <a:gradFill flip="none" rotWithShape="1">
            <a:gsLst>
              <a:gs pos="0">
                <a:srgbClr val="D40257"/>
              </a:gs>
              <a:gs pos="40000">
                <a:srgbClr val="013889"/>
              </a:gs>
              <a:gs pos="80000">
                <a:srgbClr val="001C46"/>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s-CO"/>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s-CO" sz="1350" dirty="0"/>
          </a:p>
        </p:txBody>
      </p:sp>
      <p:pic>
        <p:nvPicPr>
          <p:cNvPr id="13" name="Imagen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02025" y="728854"/>
            <a:ext cx="4526715" cy="5623621"/>
          </a:xfrm>
          <a:prstGeom prst="rect">
            <a:avLst/>
          </a:prstGeom>
        </p:spPr>
      </p:pic>
      <p:sp>
        <p:nvSpPr>
          <p:cNvPr id="4" name="Elipse 3"/>
          <p:cNvSpPr/>
          <p:nvPr/>
        </p:nvSpPr>
        <p:spPr>
          <a:xfrm>
            <a:off x="3030852" y="1770294"/>
            <a:ext cx="3082296" cy="3082296"/>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ángulo 2"/>
          <p:cNvSpPr/>
          <p:nvPr/>
        </p:nvSpPr>
        <p:spPr>
          <a:xfrm>
            <a:off x="3171919" y="2711277"/>
            <a:ext cx="2899685" cy="1200329"/>
          </a:xfrm>
          <a:prstGeom prst="rect">
            <a:avLst/>
          </a:prstGeom>
        </p:spPr>
        <p:txBody>
          <a:bodyPr wrap="square">
            <a:spAutoFit/>
          </a:bodyPr>
          <a:lstStyle/>
          <a:p>
            <a:r>
              <a:rPr lang="es-CO" dirty="0" smtClean="0">
                <a:solidFill>
                  <a:schemeClr val="bg1"/>
                </a:solidFill>
              </a:rPr>
              <a:t>                       Video</a:t>
            </a:r>
          </a:p>
          <a:p>
            <a:pPr algn="ctr"/>
            <a:r>
              <a:rPr lang="es-CO" dirty="0" smtClean="0">
                <a:solidFill>
                  <a:schemeClr val="bg1"/>
                </a:solidFill>
              </a:rPr>
              <a:t> </a:t>
            </a:r>
            <a:r>
              <a:rPr lang="es-CO" dirty="0">
                <a:solidFill>
                  <a:schemeClr val="bg1"/>
                </a:solidFill>
              </a:rPr>
              <a:t>https://www.youtube.com/watch?v=Uquunfe0TcY</a:t>
            </a:r>
          </a:p>
        </p:txBody>
      </p:sp>
    </p:spTree>
    <p:extLst>
      <p:ext uri="{BB962C8B-B14F-4D97-AF65-F5344CB8AC3E}">
        <p14:creationId xmlns:p14="http://schemas.microsoft.com/office/powerpoint/2010/main" val="1722942997"/>
      </p:ext>
    </p:extLst>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rotWithShape="1">
          <a:blip r:embed="rId2">
            <a:extLst>
              <a:ext uri="{28A0092B-C50C-407E-A947-70E740481C1C}">
                <a14:useLocalDpi xmlns:a14="http://schemas.microsoft.com/office/drawing/2010/main" val="0"/>
              </a:ext>
            </a:extLst>
          </a:blip>
          <a:srcRect l="11111"/>
          <a:stretch/>
        </p:blipFill>
        <p:spPr>
          <a:xfrm>
            <a:off x="0" y="0"/>
            <a:ext cx="9144000" cy="6858000"/>
          </a:xfrm>
          <a:prstGeom prst="rect">
            <a:avLst/>
          </a:prstGeom>
        </p:spPr>
      </p:pic>
      <p:sp>
        <p:nvSpPr>
          <p:cNvPr id="6" name="Rectángulo 5"/>
          <p:cNvSpPr/>
          <p:nvPr/>
        </p:nvSpPr>
        <p:spPr>
          <a:xfrm>
            <a:off x="4791807" y="0"/>
            <a:ext cx="4352193" cy="6858000"/>
          </a:xfrm>
          <a:prstGeom prst="rect">
            <a:avLst/>
          </a:prstGeom>
          <a:solidFill>
            <a:srgbClr val="EC035F">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Elipse 10"/>
          <p:cNvSpPr/>
          <p:nvPr/>
        </p:nvSpPr>
        <p:spPr>
          <a:xfrm>
            <a:off x="3156439" y="1477108"/>
            <a:ext cx="3313967" cy="3130062"/>
          </a:xfrm>
          <a:prstGeom prst="ellipse">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uadroTexto 12"/>
          <p:cNvSpPr txBox="1"/>
          <p:nvPr/>
        </p:nvSpPr>
        <p:spPr>
          <a:xfrm>
            <a:off x="6354084" y="5754345"/>
            <a:ext cx="2714805" cy="954107"/>
          </a:xfrm>
          <a:prstGeom prst="rect">
            <a:avLst/>
          </a:prstGeom>
          <a:noFill/>
        </p:spPr>
        <p:txBody>
          <a:bodyPr wrap="square" rtlCol="0">
            <a:spAutoFit/>
          </a:bodyPr>
          <a:lstStyle/>
          <a:p>
            <a:pPr algn="ctr"/>
            <a:r>
              <a:rPr lang="es-MX" sz="2800" b="1" dirty="0" smtClean="0">
                <a:solidFill>
                  <a:schemeClr val="bg1"/>
                </a:solidFill>
                <a:latin typeface="Century Gothic" panose="020B0502020202020204" pitchFamily="34" charset="0"/>
                <a:cs typeface="Arial" panose="020B0604020202020204" pitchFamily="34" charset="0"/>
              </a:rPr>
              <a:t>FIN DE GRABACIÓN</a:t>
            </a:r>
            <a:endParaRPr lang="en-US" sz="2800" b="1" dirty="0">
              <a:solidFill>
                <a:schemeClr val="bg1"/>
              </a:solidFill>
              <a:latin typeface="Century Gothic" panose="020B0502020202020204" pitchFamily="34" charset="0"/>
              <a:cs typeface="Arial" panose="020B0604020202020204" pitchFamily="34" charset="0"/>
            </a:endParaRPr>
          </a:p>
        </p:txBody>
      </p:sp>
      <p:pic>
        <p:nvPicPr>
          <p:cNvPr id="16" name="Imagen 15"/>
          <p:cNvPicPr>
            <a:picLocks noChangeAspect="1"/>
          </p:cNvPicPr>
          <p:nvPr/>
        </p:nvPicPr>
        <p:blipFill rotWithShape="1">
          <a:blip r:embed="rId3" cstate="print">
            <a:extLst>
              <a:ext uri="{BEBA8EAE-BF5A-486C-A8C5-ECC9F3942E4B}">
                <a14:imgProps xmlns:a14="http://schemas.microsoft.com/office/drawing/2010/main">
                  <a14:imgLayer r:embed="rId4">
                    <a14:imgEffect>
                      <a14:colorTemperature colorTemp="11200"/>
                    </a14:imgEffect>
                  </a14:imgLayer>
                </a14:imgProps>
              </a:ext>
              <a:ext uri="{28A0092B-C50C-407E-A947-70E740481C1C}">
                <a14:useLocalDpi xmlns:a14="http://schemas.microsoft.com/office/drawing/2010/main" val="0"/>
              </a:ext>
            </a:extLst>
          </a:blip>
          <a:srcRect l="27123" t="33205" r="27123" b="31411"/>
          <a:stretch/>
        </p:blipFill>
        <p:spPr>
          <a:xfrm>
            <a:off x="2648880" y="822096"/>
            <a:ext cx="4329084" cy="4440085"/>
          </a:xfrm>
          <a:prstGeom prst="rect">
            <a:avLst/>
          </a:prstGeom>
        </p:spPr>
      </p:pic>
      <p:pic>
        <p:nvPicPr>
          <p:cNvPr id="8" name="Imagen 7"/>
          <p:cNvPicPr>
            <a:picLocks noChangeAspect="1"/>
          </p:cNvPicPr>
          <p:nvPr/>
        </p:nvPicPr>
        <p:blipFill rotWithShape="1">
          <a:blip r:embed="rId5" cstate="print">
            <a:extLst>
              <a:ext uri="{28A0092B-C50C-407E-A947-70E740481C1C}">
                <a14:useLocalDpi xmlns:a14="http://schemas.microsoft.com/office/drawing/2010/main" val="0"/>
              </a:ext>
            </a:extLst>
          </a:blip>
          <a:srcRect l="70491" t="74091"/>
          <a:stretch/>
        </p:blipFill>
        <p:spPr>
          <a:xfrm>
            <a:off x="4904617" y="4140357"/>
            <a:ext cx="1565790" cy="1707902"/>
          </a:xfrm>
          <a:prstGeom prst="rect">
            <a:avLst/>
          </a:prstGeom>
        </p:spPr>
      </p:pic>
      <p:pic>
        <p:nvPicPr>
          <p:cNvPr id="4" name="Imagen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33297" y="2065044"/>
            <a:ext cx="2077406" cy="1747807"/>
          </a:xfrm>
          <a:prstGeom prst="rect">
            <a:avLst/>
          </a:prstGeom>
        </p:spPr>
      </p:pic>
    </p:spTree>
    <p:extLst>
      <p:ext uri="{BB962C8B-B14F-4D97-AF65-F5344CB8AC3E}">
        <p14:creationId xmlns:p14="http://schemas.microsoft.com/office/powerpoint/2010/main" val="31297484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0"/>
            <a:ext cx="9144000" cy="3513495"/>
          </a:xfrm>
          <a:prstGeom prst="rect">
            <a:avLst/>
          </a:prstGeom>
          <a:gradFill flip="none" rotWithShape="1">
            <a:gsLst>
              <a:gs pos="0">
                <a:srgbClr val="EC035F">
                  <a:shade val="30000"/>
                  <a:satMod val="115000"/>
                  <a:alpha val="8000"/>
                </a:srgbClr>
              </a:gs>
              <a:gs pos="0">
                <a:srgbClr val="FF2573"/>
              </a:gs>
              <a:gs pos="52000">
                <a:srgbClr val="15006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350"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218" y="4463383"/>
            <a:ext cx="4096505" cy="1657014"/>
          </a:xfrm>
          <a:prstGeom prst="rect">
            <a:avLst/>
          </a:prstGeom>
        </p:spPr>
      </p:pic>
      <p:grpSp>
        <p:nvGrpSpPr>
          <p:cNvPr id="2" name="Grupo 1"/>
          <p:cNvGrpSpPr/>
          <p:nvPr/>
        </p:nvGrpSpPr>
        <p:grpSpPr>
          <a:xfrm>
            <a:off x="2838850" y="2361222"/>
            <a:ext cx="4780752" cy="3229887"/>
            <a:chOff x="3844276" y="1678843"/>
            <a:chExt cx="6374336" cy="4306516"/>
          </a:xfrm>
        </p:grpSpPr>
        <p:pic>
          <p:nvPicPr>
            <p:cNvPr id="9" name="Imagen 8"/>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r="6573" b="7046"/>
            <a:stretch/>
          </p:blipFill>
          <p:spPr>
            <a:xfrm>
              <a:off x="3844276" y="1678843"/>
              <a:ext cx="6374336" cy="4306516"/>
            </a:xfrm>
            <a:prstGeom prst="rect">
              <a:avLst/>
            </a:prstGeom>
          </p:spPr>
        </p:pic>
        <p:sp>
          <p:nvSpPr>
            <p:cNvPr id="10" name="Elipse 9"/>
            <p:cNvSpPr/>
            <p:nvPr/>
          </p:nvSpPr>
          <p:spPr>
            <a:xfrm>
              <a:off x="4239124" y="2057378"/>
              <a:ext cx="3313967" cy="3130062"/>
            </a:xfrm>
            <a:prstGeom prst="ellipse">
              <a:avLst/>
            </a:prstGeom>
            <a:solidFill>
              <a:srgbClr val="EC03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2" name="CuadroTexto 11"/>
            <p:cNvSpPr txBox="1"/>
            <p:nvPr/>
          </p:nvSpPr>
          <p:spPr>
            <a:xfrm>
              <a:off x="3853983" y="2775531"/>
              <a:ext cx="4084248" cy="1764585"/>
            </a:xfrm>
            <a:prstGeom prst="rect">
              <a:avLst/>
            </a:prstGeom>
            <a:noFill/>
          </p:spPr>
          <p:txBody>
            <a:bodyPr wrap="square" rtlCol="0">
              <a:spAutoFit/>
            </a:bodyPr>
            <a:lstStyle/>
            <a:p>
              <a:pPr algn="ctr"/>
              <a:r>
                <a:rPr lang="es-ES" sz="2000" dirty="0"/>
                <a:t>COSTOS POR PROCESOS, OBJETIVOS, VENTAJAS Y DESVENTAJAS DEL COSTEO POR PROCESOS.</a:t>
              </a:r>
              <a:r>
                <a:rPr lang="es-ES" sz="2000" dirty="0" smtClean="0"/>
                <a:t>.</a:t>
              </a:r>
              <a:endParaRPr lang="es-MX" sz="2000" b="1" dirty="0">
                <a:latin typeface="Arial" panose="020B0604020202020204" pitchFamily="34" charset="0"/>
                <a:cs typeface="Arial" panose="020B0604020202020204" pitchFamily="34" charset="0"/>
              </a:endParaRPr>
            </a:p>
          </p:txBody>
        </p:sp>
      </p:grpSp>
      <p:pic>
        <p:nvPicPr>
          <p:cNvPr id="13" name="Imagen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10112" y="1834623"/>
            <a:ext cx="3798475" cy="4718916"/>
          </a:xfrm>
          <a:prstGeom prst="rect">
            <a:avLst/>
          </a:prstGeom>
        </p:spPr>
      </p:pic>
      <p:sp>
        <p:nvSpPr>
          <p:cNvPr id="3" name="Rectángulo 2"/>
          <p:cNvSpPr/>
          <p:nvPr/>
        </p:nvSpPr>
        <p:spPr>
          <a:xfrm>
            <a:off x="98887" y="4874666"/>
            <a:ext cx="6745257" cy="2031325"/>
          </a:xfrm>
          <a:prstGeom prst="rect">
            <a:avLst/>
          </a:prstGeom>
        </p:spPr>
        <p:txBody>
          <a:bodyPr wrap="square">
            <a:spAutoFit/>
          </a:bodyPr>
          <a:lstStyle/>
          <a:p>
            <a:r>
              <a:rPr lang="es-ES" b="1" dirty="0" smtClean="0"/>
              <a:t>Electiva </a:t>
            </a:r>
            <a:r>
              <a:rPr lang="es-ES" b="1" dirty="0"/>
              <a:t>de profundización II// Costeo por Procesos //Gestión de Procesos Organizacionales </a:t>
            </a:r>
            <a:r>
              <a:rPr lang="es-ES" b="1" dirty="0" smtClean="0"/>
              <a:t>I.</a:t>
            </a:r>
          </a:p>
          <a:p>
            <a:r>
              <a:rPr lang="es-ES" b="1" dirty="0" smtClean="0"/>
              <a:t>OLGA </a:t>
            </a:r>
            <a:r>
              <a:rPr lang="es-ES" b="1" dirty="0"/>
              <a:t>LUCIA PABON VILLAMIZAR</a:t>
            </a:r>
          </a:p>
          <a:p>
            <a:r>
              <a:rPr lang="es-ES" b="1" dirty="0"/>
              <a:t>CONTADORA PUBLICA</a:t>
            </a:r>
          </a:p>
          <a:p>
            <a:r>
              <a:rPr lang="es-ES" b="1" dirty="0"/>
              <a:t>MAGISTER TRIBUTARIA</a:t>
            </a:r>
          </a:p>
          <a:p>
            <a:r>
              <a:rPr lang="es-ES" b="1" dirty="0"/>
              <a:t>FUNDACION DE EDUCACION SUPERIOR SAN JOSE.</a:t>
            </a:r>
          </a:p>
          <a:p>
            <a:r>
              <a:rPr lang="es-ES" b="1" dirty="0"/>
              <a:t>SEMANA 4</a:t>
            </a:r>
            <a:endParaRPr lang="es-ES" b="1" dirty="0" smtClean="0"/>
          </a:p>
        </p:txBody>
      </p:sp>
    </p:spTree>
    <p:extLst>
      <p:ext uri="{BB962C8B-B14F-4D97-AF65-F5344CB8AC3E}">
        <p14:creationId xmlns:p14="http://schemas.microsoft.com/office/powerpoint/2010/main" val="1204500921"/>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 xmlns:a16="http://schemas.microsoft.com/office/drawing/2014/main" id="{73164AE0-4D74-4A65-985D-4663F23F55A2}"/>
              </a:ext>
            </a:extLst>
          </p:cNvPr>
          <p:cNvSpPr/>
          <p:nvPr/>
        </p:nvSpPr>
        <p:spPr>
          <a:xfrm>
            <a:off x="0" y="0"/>
            <a:ext cx="9144000" cy="6857999"/>
          </a:xfrm>
          <a:prstGeom prst="rect">
            <a:avLst/>
          </a:prstGeom>
          <a:gradFill flip="none" rotWithShape="1">
            <a:gsLst>
              <a:gs pos="0">
                <a:srgbClr val="014CBB"/>
              </a:gs>
              <a:gs pos="80000">
                <a:srgbClr val="001C46"/>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s-CO"/>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s-CO" sz="1350" dirty="0"/>
          </a:p>
        </p:txBody>
      </p:sp>
      <p:pic>
        <p:nvPicPr>
          <p:cNvPr id="5" name="Picture 4" descr="Resultado de imagen para avion silueta png">
            <a:extLst>
              <a:ext uri="{FF2B5EF4-FFF2-40B4-BE49-F238E27FC236}">
                <a16:creationId xmlns="" xmlns:a16="http://schemas.microsoft.com/office/drawing/2014/main" id="{10A086D5-F53A-4FF3-815A-9A050312DE62}"/>
              </a:ext>
            </a:extLst>
          </p:cNvPr>
          <p:cNvPicPr>
            <a:picLocks noChangeAspect="1" noChangeArrowheads="1"/>
          </p:cNvPicPr>
          <p:nvPr/>
        </p:nvPicPr>
        <p:blipFill>
          <a:blip r:embed="rId2">
            <a:lum bright="70000" contrast="-7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3544272" y="1280113"/>
            <a:ext cx="2055456" cy="2148886"/>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4">
            <a:extLst>
              <a:ext uri="{FF2B5EF4-FFF2-40B4-BE49-F238E27FC236}">
                <a16:creationId xmlns="" xmlns:a16="http://schemas.microsoft.com/office/drawing/2014/main" id="{29DB83B5-8887-4804-829F-198FDB03ABA1}"/>
              </a:ext>
            </a:extLst>
          </p:cNvPr>
          <p:cNvSpPr txBox="1"/>
          <p:nvPr/>
        </p:nvSpPr>
        <p:spPr>
          <a:xfrm>
            <a:off x="1803824" y="3935102"/>
            <a:ext cx="5884602" cy="1754326"/>
          </a:xfrm>
          <a:prstGeom prst="rect">
            <a:avLst/>
          </a:prstGeom>
          <a:noFill/>
        </p:spPr>
        <p:txBody>
          <a:bodyPr wrap="square"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ES" sz="3600" b="1" dirty="0" smtClean="0">
                <a:solidFill>
                  <a:schemeClr val="bg1"/>
                </a:solidFill>
                <a:latin typeface="Contradiction" panose="02000500000000000000" pitchFamily="50" charset="0"/>
                <a:ea typeface="Verdana" panose="020B0604030504040204" pitchFamily="34" charset="0"/>
              </a:rPr>
              <a:t>El dinero es pasajero se puede tener y se puede perder , el aprendizaje y conocimiento no.</a:t>
            </a:r>
            <a:endParaRPr lang="es-ES" sz="3600" b="1" dirty="0">
              <a:solidFill>
                <a:schemeClr val="bg1"/>
              </a:solidFill>
              <a:latin typeface="Contradiction" panose="02000500000000000000" pitchFamily="50" charset="0"/>
              <a:ea typeface="Verdana" panose="020B0604030504040204" pitchFamily="34" charset="0"/>
            </a:endParaRPr>
          </a:p>
        </p:txBody>
      </p:sp>
    </p:spTree>
    <p:extLst>
      <p:ext uri="{BB962C8B-B14F-4D97-AF65-F5344CB8AC3E}">
        <p14:creationId xmlns:p14="http://schemas.microsoft.com/office/powerpoint/2010/main" val="990481371"/>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ángulo redondeado 31"/>
          <p:cNvSpPr/>
          <p:nvPr/>
        </p:nvSpPr>
        <p:spPr>
          <a:xfrm rot="2620456">
            <a:off x="-3017942" y="-463709"/>
            <a:ext cx="6362050" cy="7997580"/>
          </a:xfrm>
          <a:prstGeom prst="roundRect">
            <a:avLst/>
          </a:prstGeom>
          <a:gradFill flip="none" rotWithShape="1">
            <a:gsLst>
              <a:gs pos="14000">
                <a:srgbClr val="014CBB"/>
              </a:gs>
              <a:gs pos="65000">
                <a:srgbClr val="EC035F">
                  <a:shade val="67500"/>
                  <a:satMod val="115000"/>
                </a:srgbClr>
              </a:gs>
              <a:gs pos="100000">
                <a:srgbClr val="EC035F">
                  <a:shade val="100000"/>
                  <a:satMod val="11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Elipse 8"/>
          <p:cNvSpPr/>
          <p:nvPr/>
        </p:nvSpPr>
        <p:spPr>
          <a:xfrm>
            <a:off x="5057482" y="2556386"/>
            <a:ext cx="571500" cy="571500"/>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10800000" scaled="1"/>
            <a:tileRect/>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uadroTexto 9"/>
          <p:cNvSpPr txBox="1"/>
          <p:nvPr/>
        </p:nvSpPr>
        <p:spPr>
          <a:xfrm>
            <a:off x="5597289" y="2575708"/>
            <a:ext cx="3503608" cy="584775"/>
          </a:xfrm>
          <a:prstGeom prst="rect">
            <a:avLst/>
          </a:prstGeom>
          <a:noFill/>
        </p:spPr>
        <p:txBody>
          <a:bodyPr wrap="square" rtlCol="0">
            <a:spAutoFit/>
          </a:bodyPr>
          <a:lstStyle/>
          <a:p>
            <a:r>
              <a:rPr lang="es-ES" sz="1600" dirty="0" smtClean="0">
                <a:latin typeface="Arial" panose="020B0604020202020204" pitchFamily="34" charset="0"/>
                <a:cs typeface="Arial" panose="020B0604020202020204" pitchFamily="34" charset="0"/>
              </a:rPr>
              <a:t>D</a:t>
            </a:r>
            <a:r>
              <a:rPr lang="es-ES" sz="1600" dirty="0"/>
              <a:t>EFINICION Y CONOCIMIENTO DE LOS COSTOS POR PROCESOS.</a:t>
            </a:r>
            <a:endParaRPr lang="es-CO" sz="1600" dirty="0">
              <a:latin typeface="Arial" panose="020B0604020202020204" pitchFamily="34" charset="0"/>
              <a:cs typeface="Arial" panose="020B0604020202020204" pitchFamily="34" charset="0"/>
            </a:endParaRPr>
          </a:p>
        </p:txBody>
      </p:sp>
      <p:sp>
        <p:nvSpPr>
          <p:cNvPr id="11" name="CuadroTexto 10"/>
          <p:cNvSpPr txBox="1"/>
          <p:nvPr/>
        </p:nvSpPr>
        <p:spPr>
          <a:xfrm>
            <a:off x="5199588" y="2657470"/>
            <a:ext cx="286520" cy="369332"/>
          </a:xfrm>
          <a:prstGeom prst="rect">
            <a:avLst/>
          </a:prstGeom>
          <a:noFill/>
        </p:spPr>
        <p:txBody>
          <a:bodyPr wrap="square" rtlCol="0">
            <a:spAutoFit/>
          </a:bodyPr>
          <a:lstStyle/>
          <a:p>
            <a:r>
              <a:rPr lang="es-MX" b="1" dirty="0" smtClean="0">
                <a:solidFill>
                  <a:schemeClr val="bg1"/>
                </a:solidFill>
                <a:latin typeface="Arial" panose="020B0604020202020204" pitchFamily="34" charset="0"/>
                <a:cs typeface="Arial" panose="020B0604020202020204" pitchFamily="34" charset="0"/>
              </a:rPr>
              <a:t>1</a:t>
            </a:r>
            <a:endParaRPr lang="en-US" b="1" dirty="0">
              <a:solidFill>
                <a:schemeClr val="bg1"/>
              </a:solidFill>
              <a:latin typeface="Arial" panose="020B0604020202020204" pitchFamily="34" charset="0"/>
              <a:cs typeface="Arial" panose="020B0604020202020204" pitchFamily="34" charset="0"/>
            </a:endParaRPr>
          </a:p>
        </p:txBody>
      </p:sp>
      <p:sp>
        <p:nvSpPr>
          <p:cNvPr id="15" name="Elipse 14"/>
          <p:cNvSpPr/>
          <p:nvPr/>
        </p:nvSpPr>
        <p:spPr>
          <a:xfrm>
            <a:off x="5057481" y="3260613"/>
            <a:ext cx="571500" cy="571500"/>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10800000" scaled="1"/>
            <a:tileRect/>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uadroTexto 15"/>
          <p:cNvSpPr txBox="1"/>
          <p:nvPr/>
        </p:nvSpPr>
        <p:spPr>
          <a:xfrm>
            <a:off x="5684825" y="3222268"/>
            <a:ext cx="3533571" cy="830997"/>
          </a:xfrm>
          <a:prstGeom prst="rect">
            <a:avLst/>
          </a:prstGeom>
          <a:noFill/>
        </p:spPr>
        <p:txBody>
          <a:bodyPr wrap="square" rtlCol="0">
            <a:spAutoFit/>
          </a:bodyPr>
          <a:lstStyle/>
          <a:p>
            <a:r>
              <a:rPr lang="en-US" sz="1600" dirty="0" smtClean="0">
                <a:latin typeface="Morn Thin" panose="00000200000000000000" pitchFamily="50" charset="0"/>
              </a:rPr>
              <a:t>MOD</a:t>
            </a:r>
            <a:r>
              <a:rPr lang="es-ES" sz="1600" dirty="0" smtClean="0"/>
              <a:t>ELOS DE GESTION ORGANIZACIONAL </a:t>
            </a:r>
            <a:r>
              <a:rPr lang="es-ES" sz="1600" dirty="0"/>
              <a:t>POR PROCESOS/ TIPOS DE PROCESOS</a:t>
            </a:r>
            <a:endParaRPr lang="en-US" sz="1600" b="1" dirty="0">
              <a:latin typeface="Morn Thin" panose="00000200000000000000" pitchFamily="50" charset="0"/>
            </a:endParaRPr>
          </a:p>
        </p:txBody>
      </p:sp>
      <p:sp>
        <p:nvSpPr>
          <p:cNvPr id="17" name="CuadroTexto 16"/>
          <p:cNvSpPr txBox="1"/>
          <p:nvPr/>
        </p:nvSpPr>
        <p:spPr>
          <a:xfrm>
            <a:off x="5199587" y="3361697"/>
            <a:ext cx="286520" cy="369332"/>
          </a:xfrm>
          <a:prstGeom prst="rect">
            <a:avLst/>
          </a:prstGeom>
          <a:noFill/>
        </p:spPr>
        <p:txBody>
          <a:bodyPr wrap="square" rtlCol="0">
            <a:spAutoFit/>
          </a:bodyPr>
          <a:lstStyle/>
          <a:p>
            <a:r>
              <a:rPr lang="es-MX" b="1" dirty="0" smtClean="0">
                <a:solidFill>
                  <a:schemeClr val="bg1"/>
                </a:solidFill>
                <a:latin typeface="Arial" panose="020B0604020202020204" pitchFamily="34" charset="0"/>
                <a:cs typeface="Arial" panose="020B0604020202020204" pitchFamily="34" charset="0"/>
              </a:rPr>
              <a:t>2</a:t>
            </a:r>
            <a:endParaRPr lang="en-US" b="1" dirty="0">
              <a:solidFill>
                <a:schemeClr val="bg1"/>
              </a:solidFill>
              <a:latin typeface="Arial" panose="020B0604020202020204" pitchFamily="34" charset="0"/>
              <a:cs typeface="Arial" panose="020B0604020202020204" pitchFamily="34" charset="0"/>
            </a:endParaRPr>
          </a:p>
        </p:txBody>
      </p:sp>
      <p:sp>
        <p:nvSpPr>
          <p:cNvPr id="18" name="Elipse 17"/>
          <p:cNvSpPr/>
          <p:nvPr/>
        </p:nvSpPr>
        <p:spPr>
          <a:xfrm>
            <a:off x="5057482" y="4024963"/>
            <a:ext cx="571500" cy="571500"/>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10800000" scaled="1"/>
            <a:tileRect/>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CuadroTexto 18"/>
          <p:cNvSpPr txBox="1"/>
          <p:nvPr/>
        </p:nvSpPr>
        <p:spPr>
          <a:xfrm>
            <a:off x="5640392" y="4197617"/>
            <a:ext cx="3515785" cy="338554"/>
          </a:xfrm>
          <a:prstGeom prst="rect">
            <a:avLst/>
          </a:prstGeom>
          <a:noFill/>
        </p:spPr>
        <p:txBody>
          <a:bodyPr wrap="square" rtlCol="0">
            <a:spAutoFit/>
          </a:bodyPr>
          <a:lstStyle/>
          <a:p>
            <a:r>
              <a:rPr lang="es-CO" sz="1600" dirty="0"/>
              <a:t>RETROALIMENTACIÓN CON VIDEO </a:t>
            </a:r>
            <a:endParaRPr lang="es-MX" sz="1600" b="1" dirty="0">
              <a:latin typeface="Arial" panose="020B0604020202020204" pitchFamily="34" charset="0"/>
              <a:cs typeface="Arial" panose="020B0604020202020204" pitchFamily="34" charset="0"/>
            </a:endParaRPr>
          </a:p>
        </p:txBody>
      </p:sp>
      <p:sp>
        <p:nvSpPr>
          <p:cNvPr id="20" name="CuadroTexto 19"/>
          <p:cNvSpPr txBox="1"/>
          <p:nvPr/>
        </p:nvSpPr>
        <p:spPr>
          <a:xfrm>
            <a:off x="5199588" y="4126047"/>
            <a:ext cx="286520" cy="369332"/>
          </a:xfrm>
          <a:prstGeom prst="rect">
            <a:avLst/>
          </a:prstGeom>
          <a:noFill/>
        </p:spPr>
        <p:txBody>
          <a:bodyPr wrap="square" rtlCol="0">
            <a:spAutoFit/>
          </a:bodyPr>
          <a:lstStyle/>
          <a:p>
            <a:r>
              <a:rPr lang="es-MX" b="1" dirty="0">
                <a:solidFill>
                  <a:schemeClr val="bg1"/>
                </a:solidFill>
                <a:latin typeface="Arial" panose="020B0604020202020204" pitchFamily="34" charset="0"/>
                <a:cs typeface="Arial" panose="020B0604020202020204" pitchFamily="34" charset="0"/>
              </a:rPr>
              <a:t>3</a:t>
            </a:r>
            <a:endParaRPr lang="en-US" b="1" dirty="0">
              <a:solidFill>
                <a:schemeClr val="bg1"/>
              </a:solidFill>
              <a:latin typeface="Arial" panose="020B0604020202020204" pitchFamily="34" charset="0"/>
              <a:cs typeface="Arial" panose="020B0604020202020204" pitchFamily="34" charset="0"/>
            </a:endParaRPr>
          </a:p>
        </p:txBody>
      </p:sp>
      <p:sp>
        <p:nvSpPr>
          <p:cNvPr id="24" name="Elipse 23"/>
          <p:cNvSpPr/>
          <p:nvPr/>
        </p:nvSpPr>
        <p:spPr>
          <a:xfrm>
            <a:off x="5057482" y="4784108"/>
            <a:ext cx="571500" cy="571500"/>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10800000" scaled="1"/>
            <a:tileRect/>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CuadroTexto 24"/>
          <p:cNvSpPr txBox="1"/>
          <p:nvPr/>
        </p:nvSpPr>
        <p:spPr>
          <a:xfrm>
            <a:off x="5640392" y="4958116"/>
            <a:ext cx="3417402" cy="338554"/>
          </a:xfrm>
          <a:prstGeom prst="rect">
            <a:avLst/>
          </a:prstGeom>
          <a:noFill/>
        </p:spPr>
        <p:txBody>
          <a:bodyPr wrap="square" rtlCol="0">
            <a:spAutoFit/>
          </a:bodyPr>
          <a:lstStyle/>
          <a:p>
            <a:r>
              <a:rPr lang="es-MX" sz="1600" dirty="0" smtClean="0"/>
              <a:t>CONCLUSION TEMA </a:t>
            </a:r>
            <a:endParaRPr lang="es-MX" sz="1600" dirty="0"/>
          </a:p>
        </p:txBody>
      </p:sp>
      <p:sp>
        <p:nvSpPr>
          <p:cNvPr id="26" name="CuadroTexto 25"/>
          <p:cNvSpPr txBox="1"/>
          <p:nvPr/>
        </p:nvSpPr>
        <p:spPr>
          <a:xfrm>
            <a:off x="5199588" y="4885192"/>
            <a:ext cx="286520" cy="369332"/>
          </a:xfrm>
          <a:prstGeom prst="rect">
            <a:avLst/>
          </a:prstGeom>
          <a:noFill/>
        </p:spPr>
        <p:txBody>
          <a:bodyPr wrap="square" rtlCol="0">
            <a:spAutoFit/>
          </a:bodyPr>
          <a:lstStyle/>
          <a:p>
            <a:r>
              <a:rPr lang="es-MX" b="1" dirty="0" smtClean="0">
                <a:solidFill>
                  <a:schemeClr val="bg1"/>
                </a:solidFill>
                <a:latin typeface="Arial" panose="020B0604020202020204" pitchFamily="34" charset="0"/>
                <a:cs typeface="Arial" panose="020B0604020202020204" pitchFamily="34" charset="0"/>
              </a:rPr>
              <a:t>4</a:t>
            </a:r>
            <a:endParaRPr lang="en-US" b="1" dirty="0">
              <a:solidFill>
                <a:schemeClr val="bg1"/>
              </a:solidFill>
              <a:latin typeface="Arial" panose="020B0604020202020204" pitchFamily="34" charset="0"/>
              <a:cs typeface="Arial" panose="020B0604020202020204" pitchFamily="34" charset="0"/>
            </a:endParaRPr>
          </a:p>
        </p:txBody>
      </p:sp>
      <p:sp>
        <p:nvSpPr>
          <p:cNvPr id="21" name="CuadroTexto 20"/>
          <p:cNvSpPr txBox="1"/>
          <p:nvPr/>
        </p:nvSpPr>
        <p:spPr>
          <a:xfrm>
            <a:off x="5225242" y="1729092"/>
            <a:ext cx="2714805" cy="369332"/>
          </a:xfrm>
          <a:prstGeom prst="rect">
            <a:avLst/>
          </a:prstGeom>
          <a:noFill/>
        </p:spPr>
        <p:txBody>
          <a:bodyPr wrap="square" rtlCol="0">
            <a:spAutoFit/>
          </a:bodyPr>
          <a:lstStyle/>
          <a:p>
            <a:pPr algn="ctr"/>
            <a:r>
              <a:rPr lang="es-MX" b="1" dirty="0" smtClean="0">
                <a:latin typeface="Morn Thin" panose="00000200000000000000" pitchFamily="50" charset="0"/>
              </a:rPr>
              <a:t>INDICE</a:t>
            </a:r>
            <a:endParaRPr lang="en-US" b="1" dirty="0">
              <a:latin typeface="Morn Thin" panose="00000200000000000000" pitchFamily="50" charset="0"/>
            </a:endParaRPr>
          </a:p>
        </p:txBody>
      </p:sp>
      <p:grpSp>
        <p:nvGrpSpPr>
          <p:cNvPr id="3" name="Grupo 2"/>
          <p:cNvGrpSpPr/>
          <p:nvPr/>
        </p:nvGrpSpPr>
        <p:grpSpPr>
          <a:xfrm>
            <a:off x="119541" y="922445"/>
            <a:ext cx="3490756" cy="4466209"/>
            <a:chOff x="-461775" y="1246595"/>
            <a:chExt cx="3490756" cy="4466209"/>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898" y="2354925"/>
              <a:ext cx="3357879" cy="3357879"/>
            </a:xfrm>
            <a:prstGeom prst="rect">
              <a:avLst/>
            </a:prstGeom>
          </p:spPr>
        </p:pic>
        <p:pic>
          <p:nvPicPr>
            <p:cNvPr id="22" name="Imagen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775" y="1246595"/>
              <a:ext cx="2951560" cy="1193890"/>
            </a:xfrm>
            <a:prstGeom prst="rect">
              <a:avLst/>
            </a:prstGeom>
          </p:spPr>
        </p:pic>
      </p:grpSp>
    </p:spTree>
    <p:extLst>
      <p:ext uri="{BB962C8B-B14F-4D97-AF65-F5344CB8AC3E}">
        <p14:creationId xmlns:p14="http://schemas.microsoft.com/office/powerpoint/2010/main" val="29501810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anim calcmode="lin" valueType="num">
                                      <p:cBhvr>
                                        <p:cTn id="8" dur="2000" fill="hold"/>
                                        <p:tgtEl>
                                          <p:spTgt spid="3"/>
                                        </p:tgtEl>
                                        <p:attrNameLst>
                                          <p:attrName>ppt_w</p:attrName>
                                        </p:attrNameLst>
                                      </p:cBhvr>
                                      <p:tavLst>
                                        <p:tav tm="0" fmla="#ppt_w*sin(2.5*pi*$)">
                                          <p:val>
                                            <p:fltVal val="0"/>
                                          </p:val>
                                        </p:tav>
                                        <p:tav tm="100000">
                                          <p:val>
                                            <p:fltVal val="1"/>
                                          </p:val>
                                        </p:tav>
                                      </p:tavLst>
                                    </p:anim>
                                    <p:anim calcmode="lin" valueType="num">
                                      <p:cBhvr>
                                        <p:cTn id="9" dur="2000" fill="hold"/>
                                        <p:tgtEl>
                                          <p:spTgt spid="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rotWithShape="1">
          <a:blip r:embed="rId2">
            <a:extLst>
              <a:ext uri="{28A0092B-C50C-407E-A947-70E740481C1C}">
                <a14:useLocalDpi xmlns:a14="http://schemas.microsoft.com/office/drawing/2010/main" val="0"/>
              </a:ext>
            </a:extLst>
          </a:blip>
          <a:srcRect l="7699" t="270" r="3882" b="-270"/>
          <a:stretch/>
        </p:blipFill>
        <p:spPr>
          <a:xfrm>
            <a:off x="0" y="-1"/>
            <a:ext cx="9162661" cy="6901480"/>
          </a:xfrm>
          <a:prstGeom prst="rect">
            <a:avLst/>
          </a:prstGeom>
          <a:ln>
            <a:noFill/>
          </a:ln>
        </p:spPr>
      </p:pic>
      <p:sp>
        <p:nvSpPr>
          <p:cNvPr id="3" name="Retraso 2"/>
          <p:cNvSpPr/>
          <p:nvPr/>
        </p:nvSpPr>
        <p:spPr>
          <a:xfrm rot="10800000">
            <a:off x="2780522" y="0"/>
            <a:ext cx="6379354" cy="6858000"/>
          </a:xfrm>
          <a:prstGeom prst="flowChartDelay">
            <a:avLst/>
          </a:prstGeom>
          <a:solidFill>
            <a:srgbClr val="EC035F">
              <a:alpha val="9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Imagen 34"/>
          <p:cNvPicPr>
            <a:picLocks noChangeAspect="1"/>
          </p:cNvPicPr>
          <p:nvPr/>
        </p:nvPicPr>
        <p:blipFill rotWithShape="1">
          <a:blip r:embed="rId3" cstate="print">
            <a:lum bright="70000" contrast="-70000"/>
            <a:extLst>
              <a:ext uri="{BEBA8EAE-BF5A-486C-A8C5-ECC9F3942E4B}">
                <a14:imgProps xmlns:a14="http://schemas.microsoft.com/office/drawing/2010/main">
                  <a14:imgLayer r:embed="rId4">
                    <a14:imgEffect>
                      <a14:backgroundRemoval t="11917" b="67000" l="33250" r="70167"/>
                    </a14:imgEffect>
                  </a14:imgLayer>
                </a14:imgProps>
              </a:ext>
              <a:ext uri="{28A0092B-C50C-407E-A947-70E740481C1C}">
                <a14:useLocalDpi xmlns:a14="http://schemas.microsoft.com/office/drawing/2010/main" val="0"/>
              </a:ext>
            </a:extLst>
          </a:blip>
          <a:srcRect l="32779" t="12499" r="32084" b="37223"/>
          <a:stretch/>
        </p:blipFill>
        <p:spPr>
          <a:xfrm>
            <a:off x="8334376" y="99756"/>
            <a:ext cx="688874" cy="985662"/>
          </a:xfrm>
          <a:prstGeom prst="rect">
            <a:avLst/>
          </a:prstGeom>
        </p:spPr>
      </p:pic>
      <p:sp>
        <p:nvSpPr>
          <p:cNvPr id="29" name="Elipse 28"/>
          <p:cNvSpPr/>
          <p:nvPr/>
        </p:nvSpPr>
        <p:spPr>
          <a:xfrm>
            <a:off x="1226971" y="1851267"/>
            <a:ext cx="3313967" cy="3130062"/>
          </a:xfrm>
          <a:prstGeom prst="ellipse">
            <a:avLst/>
          </a:prstGeom>
          <a:solidFill>
            <a:schemeClr val="tx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uadroTexto 9"/>
          <p:cNvSpPr txBox="1"/>
          <p:nvPr/>
        </p:nvSpPr>
        <p:spPr>
          <a:xfrm>
            <a:off x="1042115" y="2809420"/>
            <a:ext cx="3539215" cy="1200329"/>
          </a:xfrm>
          <a:prstGeom prst="rect">
            <a:avLst/>
          </a:prstGeom>
          <a:noFill/>
        </p:spPr>
        <p:txBody>
          <a:bodyPr wrap="square" rtlCol="0">
            <a:spAutoFit/>
          </a:bodyPr>
          <a:lstStyle/>
          <a:p>
            <a:pPr algn="ctr"/>
            <a:r>
              <a:rPr lang="es-CO" sz="3600" dirty="0">
                <a:solidFill>
                  <a:schemeClr val="bg1"/>
                </a:solidFill>
              </a:rPr>
              <a:t>COSTOS POR PROCESOS</a:t>
            </a:r>
            <a:endParaRPr lang="en-US" sz="3600" b="1" dirty="0">
              <a:solidFill>
                <a:schemeClr val="bg1"/>
              </a:solidFill>
              <a:latin typeface="Morn Thin" panose="00000200000000000000" pitchFamily="50" charset="0"/>
            </a:endParaRPr>
          </a:p>
        </p:txBody>
      </p:sp>
      <p:sp>
        <p:nvSpPr>
          <p:cNvPr id="5" name="CuadroTexto 4"/>
          <p:cNvSpPr txBox="1"/>
          <p:nvPr/>
        </p:nvSpPr>
        <p:spPr>
          <a:xfrm>
            <a:off x="4868413" y="2296577"/>
            <a:ext cx="4004379" cy="2308324"/>
          </a:xfrm>
          <a:prstGeom prst="rect">
            <a:avLst/>
          </a:prstGeom>
          <a:noFill/>
        </p:spPr>
        <p:txBody>
          <a:bodyPr wrap="square" rtlCol="0">
            <a:spAutoFit/>
          </a:bodyPr>
          <a:lstStyle/>
          <a:p>
            <a:pPr algn="just"/>
            <a:r>
              <a:rPr lang="es-ES" dirty="0">
                <a:solidFill>
                  <a:schemeClr val="bg1"/>
                </a:solidFill>
              </a:rPr>
              <a:t>El sistema de costos por procesos, son aquellos mediante los cuales dichos costos de producción y por su naturaleza o como características de este sistema se cargan al proceso acumulado de costos de producción por departamento o área o por centro de costo. </a:t>
            </a:r>
            <a:r>
              <a:rPr lang="en-US" dirty="0" smtClean="0">
                <a:solidFill>
                  <a:schemeClr val="bg1"/>
                </a:solidFill>
              </a:rPr>
              <a:t> </a:t>
            </a:r>
            <a:endParaRPr lang="en-US" dirty="0">
              <a:solidFill>
                <a:schemeClr val="bg1"/>
              </a:solidFill>
            </a:endParaRPr>
          </a:p>
          <a:p>
            <a:endParaRPr lang="en-US" dirty="0"/>
          </a:p>
        </p:txBody>
      </p:sp>
    </p:spTree>
    <p:extLst>
      <p:ext uri="{BB962C8B-B14F-4D97-AF65-F5344CB8AC3E}">
        <p14:creationId xmlns:p14="http://schemas.microsoft.com/office/powerpoint/2010/main" val="407823380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0"/>
            <a:ext cx="9144000" cy="6858000"/>
          </a:xfrm>
          <a:prstGeom prst="rect">
            <a:avLst/>
          </a:prstGeom>
          <a:solidFill>
            <a:srgbClr val="EC03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2" name="Rectángulo redondeado 11"/>
          <p:cNvSpPr/>
          <p:nvPr/>
        </p:nvSpPr>
        <p:spPr>
          <a:xfrm rot="5400000">
            <a:off x="1944782" y="-684020"/>
            <a:ext cx="5140038" cy="8004368"/>
          </a:xfrm>
          <a:prstGeom prst="roundRect">
            <a:avLst/>
          </a:prstGeom>
          <a:solidFill>
            <a:schemeClr val="bg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8404" y="-65366"/>
            <a:ext cx="1879972" cy="1879972"/>
          </a:xfrm>
          <a:prstGeom prst="rect">
            <a:avLst/>
          </a:prstGeom>
        </p:spPr>
      </p:pic>
      <p:pic>
        <p:nvPicPr>
          <p:cNvPr id="18" name="Imagen 17"/>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11017" b="63136" l="32484" r="72399"/>
                    </a14:imgEffect>
                  </a14:imgLayer>
                </a14:imgProps>
              </a:ext>
              <a:ext uri="{28A0092B-C50C-407E-A947-70E740481C1C}">
                <a14:useLocalDpi xmlns:a14="http://schemas.microsoft.com/office/drawing/2010/main" val="0"/>
              </a:ext>
            </a:extLst>
          </a:blip>
          <a:srcRect l="32779" t="12499" r="32084" b="37223"/>
          <a:stretch/>
        </p:blipFill>
        <p:spPr>
          <a:xfrm>
            <a:off x="7997680" y="5542635"/>
            <a:ext cx="688874" cy="985662"/>
          </a:xfrm>
          <a:prstGeom prst="rect">
            <a:avLst/>
          </a:prstGeom>
        </p:spPr>
      </p:pic>
      <p:sp>
        <p:nvSpPr>
          <p:cNvPr id="9" name="CuadroTexto 8"/>
          <p:cNvSpPr txBox="1"/>
          <p:nvPr/>
        </p:nvSpPr>
        <p:spPr>
          <a:xfrm>
            <a:off x="925857" y="1291670"/>
            <a:ext cx="7292286" cy="4339650"/>
          </a:xfrm>
          <a:prstGeom prst="rect">
            <a:avLst/>
          </a:prstGeom>
          <a:noFill/>
        </p:spPr>
        <p:txBody>
          <a:bodyPr wrap="square" rtlCol="0">
            <a:spAutoFit/>
          </a:bodyPr>
          <a:lstStyle/>
          <a:p>
            <a:pPr algn="ctr"/>
            <a:r>
              <a:rPr lang="es-ES" sz="2800" b="1" dirty="0"/>
              <a:t>CARACTERISTICAS Y NATURALEZA DEL SISTEMA DE COSTOS POR </a:t>
            </a:r>
            <a:r>
              <a:rPr lang="es-ES" sz="2800" b="1" dirty="0" smtClean="0"/>
              <a:t>PROCESOS</a:t>
            </a:r>
          </a:p>
          <a:p>
            <a:pPr algn="ctr"/>
            <a:endParaRPr lang="es-ES" sz="2800" dirty="0"/>
          </a:p>
          <a:p>
            <a:pPr algn="just"/>
            <a:r>
              <a:rPr lang="es-ES" sz="1600" dirty="0"/>
              <a:t>Este sistema presenta algunas diferencias frente a otros sistemas de costos miremos cuales podrían ser. </a:t>
            </a:r>
            <a:endParaRPr lang="es-ES" sz="1600" dirty="0" smtClean="0"/>
          </a:p>
          <a:p>
            <a:pPr algn="just"/>
            <a:r>
              <a:rPr lang="es-ES" sz="1600" dirty="0" smtClean="0"/>
              <a:t>❑ </a:t>
            </a:r>
            <a:r>
              <a:rPr lang="es-ES" sz="1600" dirty="0"/>
              <a:t>En las empresas siempre estarán presentes áreas productivas tantas como los procesos para ser terminados los productos. </a:t>
            </a:r>
            <a:endParaRPr lang="es-ES" sz="1600" dirty="0" smtClean="0"/>
          </a:p>
          <a:p>
            <a:pPr algn="just"/>
            <a:r>
              <a:rPr lang="es-ES" sz="1600" dirty="0" smtClean="0"/>
              <a:t>❑ </a:t>
            </a:r>
            <a:r>
              <a:rPr lang="es-ES" sz="1600" dirty="0"/>
              <a:t>Los sistemas de costos procesos continuos quiere decir ello que aunque no haya demanda del producto las áreas siempre tendrán estos costos por procesos pendientes de ejecutar. </a:t>
            </a:r>
            <a:endParaRPr lang="es-ES" sz="1600" dirty="0" smtClean="0"/>
          </a:p>
          <a:p>
            <a:pPr algn="just"/>
            <a:r>
              <a:rPr lang="es-ES" sz="1600" dirty="0" smtClean="0"/>
              <a:t>❑ </a:t>
            </a:r>
            <a:r>
              <a:rPr lang="es-ES" sz="1600" dirty="0"/>
              <a:t>El proceso de producción en el sistema de costos es cíclico es decir una etapas se presenta después de la otras y el producto pasa de área en área hasta que se termine todo el proceso es decir producto terminando. </a:t>
            </a:r>
            <a:endParaRPr lang="es-ES" sz="1600" dirty="0" smtClean="0"/>
          </a:p>
          <a:p>
            <a:pPr algn="just"/>
            <a:r>
              <a:rPr lang="es-ES" sz="1600" dirty="0" smtClean="0"/>
              <a:t>❑ </a:t>
            </a:r>
            <a:r>
              <a:rPr lang="es-ES" sz="1600" dirty="0"/>
              <a:t>El costo unitario del producto se calcula para x periodo de tiempo semanal, mensual, semestral, anual etc.</a:t>
            </a:r>
            <a:endParaRPr lang="es-ES" sz="1600" dirty="0" smtClean="0"/>
          </a:p>
        </p:txBody>
      </p:sp>
      <p:sp>
        <p:nvSpPr>
          <p:cNvPr id="3" name="Rectángulo 2"/>
          <p:cNvSpPr/>
          <p:nvPr/>
        </p:nvSpPr>
        <p:spPr>
          <a:xfrm>
            <a:off x="752596" y="6174845"/>
            <a:ext cx="4572000" cy="584775"/>
          </a:xfrm>
          <a:prstGeom prst="rect">
            <a:avLst/>
          </a:prstGeom>
        </p:spPr>
        <p:txBody>
          <a:bodyPr>
            <a:spAutoFit/>
          </a:bodyPr>
          <a:lstStyle/>
          <a:p>
            <a:r>
              <a:rPr lang="es-CO" sz="800" dirty="0"/>
              <a:t>ttps://www.gerencie.com/sistema-de-costos-porprocesos.html#:~:text=El%20sistema%20de%20costos%20por,o%20por%20centro%20de%20costo.&amp;text=Caracter%C3%ADsticas%20pri ncipales%20del%20sistema%20de,sistema%20de%20costos%20por%20procesos.</a:t>
            </a:r>
          </a:p>
        </p:txBody>
      </p:sp>
    </p:spTree>
    <p:extLst>
      <p:ext uri="{BB962C8B-B14F-4D97-AF65-F5344CB8AC3E}">
        <p14:creationId xmlns:p14="http://schemas.microsoft.com/office/powerpoint/2010/main" val="1164805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0"/>
            <a:ext cx="9144000" cy="6858000"/>
          </a:xfrm>
          <a:prstGeom prst="rect">
            <a:avLst/>
          </a:prstGeom>
          <a:solidFill>
            <a:srgbClr val="EC03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2" name="Rectángulo redondeado 11"/>
          <p:cNvSpPr/>
          <p:nvPr/>
        </p:nvSpPr>
        <p:spPr>
          <a:xfrm rot="5400000">
            <a:off x="1918445" y="-699244"/>
            <a:ext cx="5016164" cy="7467600"/>
          </a:xfrm>
          <a:prstGeom prst="roundRect">
            <a:avLst/>
          </a:prstGeom>
          <a:solidFill>
            <a:schemeClr val="bg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8404" y="-65366"/>
            <a:ext cx="1879972" cy="1879972"/>
          </a:xfrm>
          <a:prstGeom prst="rect">
            <a:avLst/>
          </a:prstGeom>
        </p:spPr>
      </p:pic>
      <p:pic>
        <p:nvPicPr>
          <p:cNvPr id="18" name="Imagen 17"/>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11017" b="63136" l="32484" r="72399"/>
                    </a14:imgEffect>
                  </a14:imgLayer>
                </a14:imgProps>
              </a:ext>
              <a:ext uri="{28A0092B-C50C-407E-A947-70E740481C1C}">
                <a14:useLocalDpi xmlns:a14="http://schemas.microsoft.com/office/drawing/2010/main" val="0"/>
              </a:ext>
            </a:extLst>
          </a:blip>
          <a:srcRect l="32779" t="12499" r="32084" b="37223"/>
          <a:stretch/>
        </p:blipFill>
        <p:spPr>
          <a:xfrm>
            <a:off x="7997680" y="5542635"/>
            <a:ext cx="688874" cy="985662"/>
          </a:xfrm>
          <a:prstGeom prst="rect">
            <a:avLst/>
          </a:prstGeom>
        </p:spPr>
      </p:pic>
      <p:sp>
        <p:nvSpPr>
          <p:cNvPr id="10" name="Rectángulo 9"/>
          <p:cNvSpPr/>
          <p:nvPr/>
        </p:nvSpPr>
        <p:spPr>
          <a:xfrm>
            <a:off x="1027099" y="1749240"/>
            <a:ext cx="6614671" cy="3323987"/>
          </a:xfrm>
          <a:prstGeom prst="rect">
            <a:avLst/>
          </a:prstGeom>
        </p:spPr>
        <p:txBody>
          <a:bodyPr wrap="square">
            <a:spAutoFit/>
          </a:bodyPr>
          <a:lstStyle/>
          <a:p>
            <a:pPr algn="ctr"/>
            <a:r>
              <a:rPr lang="es-ES" sz="2800" b="1" dirty="0"/>
              <a:t>NATURALEZA DE UN SISTEMA DE COSTOS POR </a:t>
            </a:r>
            <a:r>
              <a:rPr lang="es-ES" sz="2800" b="1" dirty="0" smtClean="0"/>
              <a:t>PROCESOS.</a:t>
            </a:r>
          </a:p>
          <a:p>
            <a:pPr algn="ctr"/>
            <a:endParaRPr lang="en-US" sz="2800" b="1" dirty="0">
              <a:latin typeface="Morn Thin" panose="00000200000000000000" pitchFamily="50" charset="0"/>
            </a:endParaRPr>
          </a:p>
          <a:p>
            <a:pPr algn="ctr"/>
            <a:endParaRPr lang="es-ES" dirty="0"/>
          </a:p>
          <a:p>
            <a:pPr algn="just"/>
            <a:r>
              <a:rPr lang="es-ES" dirty="0"/>
              <a:t>Este sistema de costos debe ser compatible con el rubro de la empresa, para que el sistema de costos por proceso pueda ser bien aplicado en el proceso de producción y donde estas etapas están segmentadas. Podríamos decir que para aplicar este sistema de costos son mejor tener empresas industriales como de papel – textiles etc.</a:t>
            </a:r>
            <a:endParaRPr lang="es-ES" dirty="0" smtClean="0"/>
          </a:p>
        </p:txBody>
      </p:sp>
    </p:spTree>
    <p:extLst>
      <p:ext uri="{BB962C8B-B14F-4D97-AF65-F5344CB8AC3E}">
        <p14:creationId xmlns:p14="http://schemas.microsoft.com/office/powerpoint/2010/main" val="6754902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0"/>
            <a:ext cx="9144000" cy="6858000"/>
          </a:xfrm>
          <a:prstGeom prst="rect">
            <a:avLst/>
          </a:prstGeom>
          <a:solidFill>
            <a:srgbClr val="EC03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2" name="Rectángulo redondeado 11"/>
          <p:cNvSpPr/>
          <p:nvPr/>
        </p:nvSpPr>
        <p:spPr>
          <a:xfrm rot="5400000">
            <a:off x="1503217" y="-879764"/>
            <a:ext cx="5929746" cy="8659091"/>
          </a:xfrm>
          <a:prstGeom prst="roundRect">
            <a:avLst/>
          </a:prstGeom>
          <a:solidFill>
            <a:schemeClr val="bg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8405" y="183582"/>
            <a:ext cx="1879972" cy="1879972"/>
          </a:xfrm>
          <a:prstGeom prst="rect">
            <a:avLst/>
          </a:prstGeom>
        </p:spPr>
      </p:pic>
      <p:pic>
        <p:nvPicPr>
          <p:cNvPr id="18" name="Imagen 17"/>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11017" b="63136" l="32484" r="72399"/>
                    </a14:imgEffect>
                  </a14:imgLayer>
                </a14:imgProps>
              </a:ext>
              <a:ext uri="{28A0092B-C50C-407E-A947-70E740481C1C}">
                <a14:useLocalDpi xmlns:a14="http://schemas.microsoft.com/office/drawing/2010/main" val="0"/>
              </a:ext>
            </a:extLst>
          </a:blip>
          <a:srcRect l="32779" t="12499" r="32084" b="37223"/>
          <a:stretch/>
        </p:blipFill>
        <p:spPr>
          <a:xfrm>
            <a:off x="7997680" y="5542635"/>
            <a:ext cx="688874" cy="985662"/>
          </a:xfrm>
          <a:prstGeom prst="rect">
            <a:avLst/>
          </a:prstGeom>
        </p:spPr>
      </p:pic>
      <p:sp>
        <p:nvSpPr>
          <p:cNvPr id="4" name="Rectángulo 3"/>
          <p:cNvSpPr/>
          <p:nvPr/>
        </p:nvSpPr>
        <p:spPr>
          <a:xfrm>
            <a:off x="391886" y="1127041"/>
            <a:ext cx="8017823" cy="4985980"/>
          </a:xfrm>
          <a:prstGeom prst="rect">
            <a:avLst/>
          </a:prstGeom>
        </p:spPr>
        <p:txBody>
          <a:bodyPr wrap="square">
            <a:spAutoFit/>
          </a:bodyPr>
          <a:lstStyle/>
          <a:p>
            <a:pPr algn="ctr"/>
            <a:r>
              <a:rPr lang="es-ES" sz="2800" b="1" dirty="0"/>
              <a:t>DISEÑO DE UN SISTEMA DE COSTOS POR PROCESOS POR </a:t>
            </a:r>
            <a:r>
              <a:rPr lang="es-ES" sz="2800" b="1" dirty="0" smtClean="0"/>
              <a:t>PROCESOS</a:t>
            </a:r>
          </a:p>
          <a:p>
            <a:pPr algn="ctr"/>
            <a:endParaRPr lang="es-MX" sz="2800" b="1" dirty="0">
              <a:solidFill>
                <a:srgbClr val="123258"/>
              </a:solidFill>
            </a:endParaRPr>
          </a:p>
          <a:p>
            <a:r>
              <a:rPr lang="es-ES" dirty="0"/>
              <a:t>Este sistema presenta las siguientes etapas para su implementación : </a:t>
            </a:r>
            <a:endParaRPr lang="es-ES" dirty="0" smtClean="0"/>
          </a:p>
          <a:p>
            <a:r>
              <a:rPr lang="es-ES" dirty="0" smtClean="0"/>
              <a:t>❑ </a:t>
            </a:r>
            <a:r>
              <a:rPr lang="es-ES" dirty="0"/>
              <a:t>Actividades iniciales: identificar las áreas que participan en el servicio de la producción asignar responsabilidades y delimitar funciones de los centros de áreas productivas. </a:t>
            </a:r>
            <a:endParaRPr lang="es-ES" dirty="0" smtClean="0"/>
          </a:p>
          <a:p>
            <a:r>
              <a:rPr lang="es-ES" dirty="0" smtClean="0"/>
              <a:t>❑ </a:t>
            </a:r>
            <a:r>
              <a:rPr lang="es-ES" dirty="0"/>
              <a:t>Actividades operacionales : definir el programa de producción tales como: clase de producto cantidades a producir tiempo plazo etc. </a:t>
            </a:r>
            <a:endParaRPr lang="es-ES" dirty="0" smtClean="0"/>
          </a:p>
          <a:p>
            <a:r>
              <a:rPr lang="es-ES" dirty="0" smtClean="0"/>
              <a:t>❑ </a:t>
            </a:r>
            <a:r>
              <a:rPr lang="es-ES" dirty="0"/>
              <a:t>Actividades durante el periodo : llevar control y unidades producidas ,informar periódicamente el avance de la producción con información </a:t>
            </a:r>
            <a:r>
              <a:rPr lang="es-ES" dirty="0" smtClean="0"/>
              <a:t>relevante.</a:t>
            </a:r>
          </a:p>
          <a:p>
            <a:r>
              <a:rPr lang="es-ES" dirty="0" smtClean="0"/>
              <a:t>❑ </a:t>
            </a:r>
            <a:r>
              <a:rPr lang="es-ES" dirty="0"/>
              <a:t>Actividad al final del periodo : evaluar los costos, obtener conclusiones, y recomendar acciones.</a:t>
            </a:r>
            <a:endParaRPr lang="en-US" b="1" dirty="0">
              <a:solidFill>
                <a:srgbClr val="123258"/>
              </a:solidFill>
            </a:endParaRPr>
          </a:p>
          <a:p>
            <a:pPr algn="ctr">
              <a:lnSpc>
                <a:spcPct val="150000"/>
              </a:lnSpc>
            </a:pPr>
            <a:endParaRPr lang="es-ES" b="1" dirty="0" smtClean="0"/>
          </a:p>
          <a:p>
            <a:pPr algn="ctr">
              <a:lnSpc>
                <a:spcPct val="150000"/>
              </a:lnSpc>
            </a:pPr>
            <a:endParaRPr lang="es-ES" dirty="0" smtClean="0"/>
          </a:p>
        </p:txBody>
      </p:sp>
    </p:spTree>
    <p:extLst>
      <p:ext uri="{BB962C8B-B14F-4D97-AF65-F5344CB8AC3E}">
        <p14:creationId xmlns:p14="http://schemas.microsoft.com/office/powerpoint/2010/main" val="36046349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p:cNvSpPr/>
          <p:nvPr/>
        </p:nvSpPr>
        <p:spPr>
          <a:xfrm>
            <a:off x="0" y="0"/>
            <a:ext cx="9144000" cy="6858000"/>
          </a:xfrm>
          <a:prstGeom prst="rect">
            <a:avLst/>
          </a:prstGeom>
          <a:solidFill>
            <a:srgbClr val="EC03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2" name="Rectángulo redondeado 11"/>
          <p:cNvSpPr/>
          <p:nvPr/>
        </p:nvSpPr>
        <p:spPr>
          <a:xfrm rot="5400000">
            <a:off x="1503217" y="-900546"/>
            <a:ext cx="5929746" cy="8659091"/>
          </a:xfrm>
          <a:prstGeom prst="roundRect">
            <a:avLst/>
          </a:prstGeom>
          <a:solidFill>
            <a:schemeClr val="bg1"/>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8405" y="183582"/>
            <a:ext cx="1879972" cy="1879972"/>
          </a:xfrm>
          <a:prstGeom prst="rect">
            <a:avLst/>
          </a:prstGeom>
        </p:spPr>
      </p:pic>
      <p:pic>
        <p:nvPicPr>
          <p:cNvPr id="18" name="Imagen 17"/>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11017" b="63136" l="32484" r="72399"/>
                    </a14:imgEffect>
                  </a14:imgLayer>
                </a14:imgProps>
              </a:ext>
              <a:ext uri="{28A0092B-C50C-407E-A947-70E740481C1C}">
                <a14:useLocalDpi xmlns:a14="http://schemas.microsoft.com/office/drawing/2010/main" val="0"/>
              </a:ext>
            </a:extLst>
          </a:blip>
          <a:srcRect l="32779" t="12499" r="32084" b="37223"/>
          <a:stretch/>
        </p:blipFill>
        <p:spPr>
          <a:xfrm>
            <a:off x="7997680" y="5542635"/>
            <a:ext cx="688874" cy="985662"/>
          </a:xfrm>
          <a:prstGeom prst="rect">
            <a:avLst/>
          </a:prstGeom>
        </p:spPr>
      </p:pic>
      <p:sp>
        <p:nvSpPr>
          <p:cNvPr id="4" name="Rectángulo 3"/>
          <p:cNvSpPr/>
          <p:nvPr/>
        </p:nvSpPr>
        <p:spPr>
          <a:xfrm>
            <a:off x="643444" y="1087852"/>
            <a:ext cx="7675418" cy="4832092"/>
          </a:xfrm>
          <a:prstGeom prst="rect">
            <a:avLst/>
          </a:prstGeom>
        </p:spPr>
        <p:txBody>
          <a:bodyPr wrap="square">
            <a:spAutoFit/>
          </a:bodyPr>
          <a:lstStyle/>
          <a:p>
            <a:pPr algn="ctr"/>
            <a:r>
              <a:rPr lang="es-ES" sz="2800" b="1" dirty="0"/>
              <a:t>OBJETIVO DE LOS SISTEMAS DE COSTOS POR </a:t>
            </a:r>
            <a:r>
              <a:rPr lang="es-ES" sz="2800" b="1" dirty="0" smtClean="0"/>
              <a:t>PROCESOS</a:t>
            </a:r>
          </a:p>
          <a:p>
            <a:pPr algn="ctr"/>
            <a:endParaRPr lang="es-ES" b="1" dirty="0">
              <a:solidFill>
                <a:srgbClr val="123258"/>
              </a:solidFill>
            </a:endParaRPr>
          </a:p>
          <a:p>
            <a:pPr algn="ctr"/>
            <a:endParaRPr lang="en-US" b="1" dirty="0">
              <a:solidFill>
                <a:srgbClr val="123258"/>
              </a:solidFill>
            </a:endParaRPr>
          </a:p>
          <a:p>
            <a:pPr algn="just">
              <a:lnSpc>
                <a:spcPct val="150000"/>
              </a:lnSpc>
            </a:pPr>
            <a:r>
              <a:rPr lang="es-ES" dirty="0"/>
              <a:t>Para un mejor entendimiento de este objetivo veamos el siguiente ejemplo. - Mes de febrero 3000 unidades se colocan en proceso para hacer un producto. – Costos incurridos para proceso materiales $2000 mano de obra $1000 y costos indirectos de fabricación (CIF) $500. - 28 febrero se terminaron 1000 se trasfirió al área B. - El objetivo del sistema de costos por proceso es determinar que parte de cada uno de los valores en pesos de materiales-mano de obra y CIF se aplicaron a las 1000 unidades producidas y trasferidas al área B (cada área hace su informe de los costos de producción</a:t>
            </a:r>
            <a:endParaRPr lang="es-419" dirty="0" smtClean="0">
              <a:solidFill>
                <a:srgbClr val="000000"/>
              </a:solidFill>
              <a:latin typeface="Calibri" panose="020F0502020204030204" pitchFamily="34" charset="0"/>
            </a:endParaRPr>
          </a:p>
        </p:txBody>
      </p:sp>
    </p:spTree>
    <p:extLst>
      <p:ext uri="{BB962C8B-B14F-4D97-AF65-F5344CB8AC3E}">
        <p14:creationId xmlns:p14="http://schemas.microsoft.com/office/powerpoint/2010/main" val="384842048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1176</TotalTime>
  <Words>1072</Words>
  <Application>Microsoft Office PowerPoint</Application>
  <PresentationFormat>Presentación en pantalla (4:3)</PresentationFormat>
  <Paragraphs>74</Paragraphs>
  <Slides>17</Slides>
  <Notes>1</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17</vt:i4>
      </vt:variant>
    </vt:vector>
  </HeadingPairs>
  <TitlesOfParts>
    <vt:vector size="26" baseType="lpstr">
      <vt:lpstr>Arial</vt:lpstr>
      <vt:lpstr>Calibri</vt:lpstr>
      <vt:lpstr>Calibri Light</vt:lpstr>
      <vt:lpstr>Century Gothic</vt:lpstr>
      <vt:lpstr>Contradiction</vt:lpstr>
      <vt:lpstr>Josefin Slab</vt:lpstr>
      <vt:lpstr>Morn Thin</vt:lpstr>
      <vt:lpstr>Verdana</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MODELOS DE GESTION ORGANIZACIONAL</vt:lpstr>
      <vt:lpstr>Presentación de PowerPoint</vt:lpstr>
      <vt:lpstr>Presentación de PowerPoint</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HP</dc:creator>
  <cp:lastModifiedBy>Cuenta Microsoft</cp:lastModifiedBy>
  <cp:revision>74</cp:revision>
  <dcterms:modified xsi:type="dcterms:W3CDTF">2023-02-26T02:41:26Z</dcterms:modified>
</cp:coreProperties>
</file>